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6" r:id="rId59"/>
    <p:sldId id="317" r:id="rId60"/>
    <p:sldId id="318" r:id="rId61"/>
    <p:sldId id="319" r:id="rId62"/>
    <p:sldId id="320" r:id="rId6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UBD4Kvh4TChx+naN2viwIagZE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5F180F-AE9F-4CCA-A871-EE81BFCE40F1}">
  <a:tblStyle styleId="{865F180F-AE9F-4CCA-A871-EE81BFCE40F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4" d="100"/>
          <a:sy n="74" d="100"/>
        </p:scale>
        <p:origin x="119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893e9e964e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893e9e964e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893e9e964e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893e9e964e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893e9e964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893e9e964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893e9e964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893e9e964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893e9e964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893e9e964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893e9e964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893e9e964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893e9e964e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893e9e964e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893e9e96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893e9e96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893e9e964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893e9e964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893e9e96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893e9e964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893e9e964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893e9e964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893e9e9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893e9e96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893e9e964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893e9e964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893e9e964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893e9e964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893e9e964e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893e9e964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893e9e964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893e9e964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893e9e964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893e9e964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893e9e964e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893e9e964e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893e9e964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893e9e96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93e9e964e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893e9e964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893e9e964e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893e9e964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893e9e964e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893e9e964e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893e9e964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893e9e964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8f15a990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8f15a990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893e9e964e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893e9e964e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893e9e964e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893e9e964e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8f15a990c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8f15a990c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g3893e9e964e_1_139"/>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g3893e9e964e_1_139"/>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a:spcBef>
                <a:spcPts val="1000"/>
              </a:spcBef>
              <a:spcAft>
                <a:spcPts val="0"/>
              </a:spcAft>
              <a:buSzPts val="2800"/>
              <a:buChar char="•"/>
              <a:defRPr/>
            </a:lvl1pPr>
            <a:lvl2pPr marL="914400" lvl="1" indent="-381000">
              <a:spcBef>
                <a:spcPts val="500"/>
              </a:spcBef>
              <a:spcAft>
                <a:spcPts val="0"/>
              </a:spcAft>
              <a:buSzPts val="2400"/>
              <a:buChar char="•"/>
              <a:defRPr/>
            </a:lvl2pPr>
            <a:lvl3pPr marL="1371600" lvl="2" indent="-355600">
              <a:spcBef>
                <a:spcPts val="500"/>
              </a:spcBef>
              <a:spcAft>
                <a:spcPts val="0"/>
              </a:spcAft>
              <a:buSzPts val="2000"/>
              <a:buChar char="•"/>
              <a:defRPr/>
            </a:lvl3pPr>
            <a:lvl4pPr marL="1828800" lvl="3" indent="-342900">
              <a:spcBef>
                <a:spcPts val="500"/>
              </a:spcBef>
              <a:spcAft>
                <a:spcPts val="0"/>
              </a:spcAft>
              <a:buSzPts val="1800"/>
              <a:buChar char="•"/>
              <a:defRPr/>
            </a:lvl4pPr>
            <a:lvl5pPr marL="2286000" lvl="4" indent="-342900">
              <a:spcBef>
                <a:spcPts val="500"/>
              </a:spcBef>
              <a:spcAft>
                <a:spcPts val="0"/>
              </a:spcAft>
              <a:buSzPts val="1800"/>
              <a:buChar char="•"/>
              <a:defRPr/>
            </a:lvl5pPr>
            <a:lvl6pPr marL="2743200" lvl="5" indent="-342900">
              <a:spcBef>
                <a:spcPts val="5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
        <p:nvSpPr>
          <p:cNvPr id="83" name="Google Shape;83;g3893e9e964e_1_139"/>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5"/>
          <p:cNvSpPr>
            <a:spLocks noGrp="1"/>
          </p:cNvSpPr>
          <p:nvPr>
            <p:ph type="pic" idx="2"/>
          </p:nvPr>
        </p:nvSpPr>
        <p:spPr>
          <a:xfrm>
            <a:off x="5183188" y="987425"/>
            <a:ext cx="6172200" cy="4873625"/>
          </a:xfrm>
          <a:prstGeom prst="rect">
            <a:avLst/>
          </a:prstGeom>
          <a:noFill/>
          <a:ln>
            <a:noFill/>
          </a:ln>
        </p:spPr>
      </p:sp>
      <p:sp>
        <p:nvSpPr>
          <p:cNvPr id="64" name="Google Shape;64;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2069523" y="1870364"/>
            <a:ext cx="8052954" cy="39087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b="1" i="0" u="none" strike="noStrike" cap="none" dirty="0">
                <a:solidFill>
                  <a:srgbClr val="002060"/>
                </a:solidFill>
                <a:latin typeface="Times New Roman"/>
                <a:ea typeface="Times New Roman"/>
                <a:cs typeface="Times New Roman"/>
                <a:sym typeface="Times New Roman"/>
              </a:rPr>
              <a:t>MINI_PROJECT</a:t>
            </a:r>
            <a:endParaRPr sz="1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800" b="1" dirty="0">
                <a:solidFill>
                  <a:schemeClr val="dk1"/>
                </a:solidFill>
                <a:latin typeface="Times New Roman"/>
                <a:ea typeface="Times New Roman"/>
                <a:cs typeface="Times New Roman"/>
                <a:sym typeface="Times New Roman"/>
              </a:rPr>
              <a:t>Block name : MUL3</a:t>
            </a:r>
          </a:p>
          <a:p>
            <a:pPr marL="0" marR="0" lvl="0" indent="0" algn="ctr" rtl="0">
              <a:spcBef>
                <a:spcPts val="0"/>
              </a:spcBef>
              <a:spcAft>
                <a:spcPts val="0"/>
              </a:spcAft>
              <a:buNone/>
            </a:pPr>
            <a:endParaRPr lang="en-US" sz="2800" b="1" dirty="0">
              <a:solidFill>
                <a:schemeClr val="dk1"/>
              </a:solidFill>
              <a:latin typeface="Times New Roman"/>
              <a:cs typeface="Times New Roman"/>
              <a:sym typeface="Times New Roman"/>
            </a:endParaRPr>
          </a:p>
          <a:p>
            <a:pPr marL="0" marR="0" lvl="0" indent="0" algn="ctr" rtl="0">
              <a:spcBef>
                <a:spcPts val="0"/>
              </a:spcBef>
              <a:spcAft>
                <a:spcPts val="0"/>
              </a:spcAft>
              <a:buNone/>
            </a:pPr>
            <a:endParaRPr lang="en-US" sz="2800" b="1" dirty="0">
              <a:solidFill>
                <a:schemeClr val="dk1"/>
              </a:solidFill>
              <a:latin typeface="Times New Roman"/>
              <a:cs typeface="Times New Roman"/>
              <a:sym typeface="Times New Roman"/>
            </a:endParaRPr>
          </a:p>
          <a:p>
            <a:pPr marL="0" marR="0" lvl="0" indent="0" algn="ctr" rtl="0">
              <a:spcBef>
                <a:spcPts val="0"/>
              </a:spcBef>
              <a:spcAft>
                <a:spcPts val="0"/>
              </a:spcAft>
              <a:buNone/>
            </a:pPr>
            <a:r>
              <a:rPr lang="en-US" dirty="0"/>
              <a:t>                                                                                                                          </a:t>
            </a:r>
            <a:r>
              <a:rPr lang="en-US" sz="2000" b="1" u="sng" dirty="0">
                <a:latin typeface="Times New Roman" panose="02020603050405020304" pitchFamily="18" charset="0"/>
                <a:cs typeface="Times New Roman" panose="02020603050405020304" pitchFamily="18" charset="0"/>
              </a:rPr>
              <a:t>Team Members </a:t>
            </a:r>
          </a:p>
          <a:p>
            <a:pPr marL="0" marR="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                                                                                             Sahana S Kori</a:t>
            </a:r>
          </a:p>
          <a:p>
            <a:pPr marL="0" marR="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                                                                                               Sanika Kumbar</a:t>
            </a:r>
          </a:p>
          <a:p>
            <a:pPr marL="0" marR="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                                                                                 Roopa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0"/>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OR SCHEMATIC</a:t>
            </a:r>
            <a:endParaRPr/>
          </a:p>
        </p:txBody>
      </p:sp>
      <p:pic>
        <p:nvPicPr>
          <p:cNvPr id="142" name="Google Shape;142;p10"/>
          <p:cNvPicPr preferRelativeResize="0"/>
          <p:nvPr/>
        </p:nvPicPr>
        <p:blipFill rotWithShape="1">
          <a:blip r:embed="rId3">
            <a:alphaModFix/>
          </a:blip>
          <a:srcRect/>
          <a:stretch/>
        </p:blipFill>
        <p:spPr>
          <a:xfrm>
            <a:off x="902277" y="1509712"/>
            <a:ext cx="6527223" cy="4423497"/>
          </a:xfrm>
          <a:prstGeom prst="rect">
            <a:avLst/>
          </a:prstGeom>
          <a:noFill/>
          <a:ln>
            <a:noFill/>
          </a:ln>
        </p:spPr>
      </p:pic>
      <p:pic>
        <p:nvPicPr>
          <p:cNvPr id="143" name="Google Shape;143;p10"/>
          <p:cNvPicPr preferRelativeResize="0"/>
          <p:nvPr/>
        </p:nvPicPr>
        <p:blipFill rotWithShape="1">
          <a:blip r:embed="rId4">
            <a:alphaModFix/>
          </a:blip>
          <a:srcRect t="30000"/>
          <a:stretch/>
        </p:blipFill>
        <p:spPr>
          <a:xfrm>
            <a:off x="7658100" y="1642595"/>
            <a:ext cx="4253345" cy="3572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OR TESTBENCH</a:t>
            </a:r>
            <a:endParaRPr/>
          </a:p>
        </p:txBody>
      </p:sp>
      <p:pic>
        <p:nvPicPr>
          <p:cNvPr id="149" name="Google Shape;149;p11"/>
          <p:cNvPicPr preferRelativeResize="0"/>
          <p:nvPr/>
        </p:nvPicPr>
        <p:blipFill rotWithShape="1">
          <a:blip r:embed="rId3">
            <a:alphaModFix/>
          </a:blip>
          <a:srcRect/>
          <a:stretch/>
        </p:blipFill>
        <p:spPr>
          <a:xfrm>
            <a:off x="2624137" y="1157287"/>
            <a:ext cx="6943725" cy="4543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OR SIMULATIONS</a:t>
            </a:r>
            <a:endParaRPr/>
          </a:p>
        </p:txBody>
      </p:sp>
      <p:pic>
        <p:nvPicPr>
          <p:cNvPr id="155" name="Google Shape;155;p12"/>
          <p:cNvPicPr preferRelativeResize="0"/>
          <p:nvPr/>
        </p:nvPicPr>
        <p:blipFill rotWithShape="1">
          <a:blip r:embed="rId3">
            <a:alphaModFix/>
          </a:blip>
          <a:srcRect/>
          <a:stretch/>
        </p:blipFill>
        <p:spPr>
          <a:xfrm>
            <a:off x="1441978" y="845338"/>
            <a:ext cx="9308043" cy="57784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XOR_2 SCHEMATIC</a:t>
            </a:r>
            <a:endParaRPr/>
          </a:p>
        </p:txBody>
      </p:sp>
      <p:pic>
        <p:nvPicPr>
          <p:cNvPr id="161" name="Google Shape;161;p13"/>
          <p:cNvPicPr preferRelativeResize="0"/>
          <p:nvPr/>
        </p:nvPicPr>
        <p:blipFill rotWithShape="1">
          <a:blip r:embed="rId3">
            <a:alphaModFix/>
          </a:blip>
          <a:srcRect/>
          <a:stretch/>
        </p:blipFill>
        <p:spPr>
          <a:xfrm>
            <a:off x="820882" y="1122535"/>
            <a:ext cx="7058025" cy="5038725"/>
          </a:xfrm>
          <a:prstGeom prst="rect">
            <a:avLst/>
          </a:prstGeom>
          <a:noFill/>
          <a:ln>
            <a:noFill/>
          </a:ln>
        </p:spPr>
      </p:pic>
      <p:pic>
        <p:nvPicPr>
          <p:cNvPr id="162" name="Google Shape;162;p13"/>
          <p:cNvPicPr preferRelativeResize="0"/>
          <p:nvPr/>
        </p:nvPicPr>
        <p:blipFill rotWithShape="1">
          <a:blip r:embed="rId4">
            <a:alphaModFix/>
          </a:blip>
          <a:srcRect/>
          <a:stretch/>
        </p:blipFill>
        <p:spPr>
          <a:xfrm>
            <a:off x="8473574" y="1904076"/>
            <a:ext cx="2575427" cy="3049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XOR_2 TESTBENCH</a:t>
            </a:r>
            <a:endParaRPr/>
          </a:p>
        </p:txBody>
      </p:sp>
      <p:pic>
        <p:nvPicPr>
          <p:cNvPr id="168" name="Google Shape;168;p14"/>
          <p:cNvPicPr preferRelativeResize="0"/>
          <p:nvPr/>
        </p:nvPicPr>
        <p:blipFill rotWithShape="1">
          <a:blip r:embed="rId3">
            <a:alphaModFix/>
          </a:blip>
          <a:srcRect/>
          <a:stretch/>
        </p:blipFill>
        <p:spPr>
          <a:xfrm>
            <a:off x="2614612" y="1397000"/>
            <a:ext cx="6962775"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XOR_2 SIMULATIONS</a:t>
            </a:r>
            <a:endParaRPr/>
          </a:p>
        </p:txBody>
      </p:sp>
      <p:pic>
        <p:nvPicPr>
          <p:cNvPr id="174" name="Google Shape;174;p15"/>
          <p:cNvPicPr preferRelativeResize="0"/>
          <p:nvPr/>
        </p:nvPicPr>
        <p:blipFill rotWithShape="1">
          <a:blip r:embed="rId3">
            <a:alphaModFix/>
          </a:blip>
          <a:srcRect/>
          <a:stretch/>
        </p:blipFill>
        <p:spPr>
          <a:xfrm>
            <a:off x="1396142" y="845338"/>
            <a:ext cx="9399716" cy="5798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HALF_ADDER SCHEMATIC</a:t>
            </a:r>
            <a:endParaRPr/>
          </a:p>
        </p:txBody>
      </p:sp>
      <p:pic>
        <p:nvPicPr>
          <p:cNvPr id="180" name="Google Shape;180;p16"/>
          <p:cNvPicPr preferRelativeResize="0"/>
          <p:nvPr/>
        </p:nvPicPr>
        <p:blipFill rotWithShape="1">
          <a:blip r:embed="rId3">
            <a:alphaModFix/>
          </a:blip>
          <a:srcRect/>
          <a:stretch/>
        </p:blipFill>
        <p:spPr>
          <a:xfrm>
            <a:off x="820882" y="1247399"/>
            <a:ext cx="7248525" cy="5057775"/>
          </a:xfrm>
          <a:prstGeom prst="rect">
            <a:avLst/>
          </a:prstGeom>
          <a:noFill/>
          <a:ln>
            <a:noFill/>
          </a:ln>
        </p:spPr>
      </p:pic>
      <p:pic>
        <p:nvPicPr>
          <p:cNvPr id="181" name="Google Shape;181;p16"/>
          <p:cNvPicPr preferRelativeResize="0"/>
          <p:nvPr/>
        </p:nvPicPr>
        <p:blipFill rotWithShape="1">
          <a:blip r:embed="rId4">
            <a:alphaModFix/>
          </a:blip>
          <a:srcRect/>
          <a:stretch/>
        </p:blipFill>
        <p:spPr>
          <a:xfrm>
            <a:off x="8517082" y="2234046"/>
            <a:ext cx="3234170" cy="28782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7"/>
          <p:cNvPicPr preferRelativeResize="0"/>
          <p:nvPr/>
        </p:nvPicPr>
        <p:blipFill rotWithShape="1">
          <a:blip r:embed="rId3">
            <a:alphaModFix/>
          </a:blip>
          <a:srcRect/>
          <a:stretch/>
        </p:blipFill>
        <p:spPr>
          <a:xfrm>
            <a:off x="2275200" y="1754480"/>
            <a:ext cx="7641599" cy="4181499"/>
          </a:xfrm>
          <a:prstGeom prst="rect">
            <a:avLst/>
          </a:prstGeom>
          <a:noFill/>
          <a:ln>
            <a:noFill/>
          </a:ln>
        </p:spPr>
      </p:pic>
      <p:sp>
        <p:nvSpPr>
          <p:cNvPr id="187" name="Google Shape;187;p17"/>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HALF_ADDER TESTBENCH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HALF_ADDER SIMULATIONS</a:t>
            </a:r>
            <a:endParaRPr/>
          </a:p>
        </p:txBody>
      </p:sp>
      <p:pic>
        <p:nvPicPr>
          <p:cNvPr id="193" name="Google Shape;193;p18"/>
          <p:cNvPicPr preferRelativeResize="0"/>
          <p:nvPr/>
        </p:nvPicPr>
        <p:blipFill rotWithShape="1">
          <a:blip r:embed="rId3">
            <a:alphaModFix/>
          </a:blip>
          <a:srcRect/>
          <a:stretch/>
        </p:blipFill>
        <p:spPr>
          <a:xfrm>
            <a:off x="663849" y="1151899"/>
            <a:ext cx="10864302" cy="52895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a:stretch/>
        </p:blipFill>
        <p:spPr>
          <a:xfrm>
            <a:off x="820882" y="1223096"/>
            <a:ext cx="7191375" cy="5076825"/>
          </a:xfrm>
          <a:prstGeom prst="rect">
            <a:avLst/>
          </a:prstGeom>
          <a:noFill/>
          <a:ln>
            <a:noFill/>
          </a:ln>
        </p:spPr>
      </p:pic>
      <p:sp>
        <p:nvSpPr>
          <p:cNvPr id="199" name="Google Shape;199;p19"/>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FULL_ADDER SCHEMATIC</a:t>
            </a:r>
            <a:endParaRPr/>
          </a:p>
        </p:txBody>
      </p:sp>
      <p:pic>
        <p:nvPicPr>
          <p:cNvPr id="200" name="Google Shape;200;p19"/>
          <p:cNvPicPr preferRelativeResize="0"/>
          <p:nvPr/>
        </p:nvPicPr>
        <p:blipFill rotWithShape="1">
          <a:blip r:embed="rId4">
            <a:alphaModFix/>
          </a:blip>
          <a:srcRect l="21932" r="21827"/>
          <a:stretch/>
        </p:blipFill>
        <p:spPr>
          <a:xfrm>
            <a:off x="8167255" y="1310090"/>
            <a:ext cx="3730336" cy="4902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p:nvPr/>
        </p:nvSpPr>
        <p:spPr>
          <a:xfrm>
            <a:off x="1482436" y="1967061"/>
            <a:ext cx="9227127" cy="29238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Times New Roman"/>
                <a:ea typeface="Times New Roman"/>
                <a:cs typeface="Times New Roman"/>
                <a:sym typeface="Times New Roman"/>
              </a:rPr>
              <a:t>INTRODUCTION</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 mul3 block in a datapath or ALU is a specialized multiplier that specifically multiplies a value by 3.</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It’s optimized because multiplying by a constant (3) can be implemented with fewer gates than a general-purpose multiplier (using only adder and shift logic).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FULL_ADDER TESTBENCH</a:t>
            </a:r>
            <a:endParaRPr/>
          </a:p>
        </p:txBody>
      </p:sp>
      <p:pic>
        <p:nvPicPr>
          <p:cNvPr id="206" name="Google Shape;206;p20"/>
          <p:cNvPicPr preferRelativeResize="0"/>
          <p:nvPr/>
        </p:nvPicPr>
        <p:blipFill rotWithShape="1">
          <a:blip r:embed="rId3">
            <a:alphaModFix/>
          </a:blip>
          <a:srcRect/>
          <a:stretch/>
        </p:blipFill>
        <p:spPr>
          <a:xfrm>
            <a:off x="2595562" y="1281112"/>
            <a:ext cx="7000875" cy="429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FULL_ADDER SIMULATIONS</a:t>
            </a:r>
            <a:endParaRPr/>
          </a:p>
        </p:txBody>
      </p:sp>
      <p:pic>
        <p:nvPicPr>
          <p:cNvPr id="212" name="Google Shape;212;p21"/>
          <p:cNvPicPr preferRelativeResize="0"/>
          <p:nvPr/>
        </p:nvPicPr>
        <p:blipFill rotWithShape="1">
          <a:blip r:embed="rId3">
            <a:alphaModFix/>
          </a:blip>
          <a:srcRect/>
          <a:stretch/>
        </p:blipFill>
        <p:spPr>
          <a:xfrm>
            <a:off x="1624936" y="977640"/>
            <a:ext cx="8942128" cy="55582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MUL2 SCHEMATIC</a:t>
            </a:r>
            <a:endParaRPr/>
          </a:p>
        </p:txBody>
      </p:sp>
      <p:pic>
        <p:nvPicPr>
          <p:cNvPr id="218" name="Google Shape;218;p22"/>
          <p:cNvPicPr preferRelativeResize="0"/>
          <p:nvPr/>
        </p:nvPicPr>
        <p:blipFill rotWithShape="1">
          <a:blip r:embed="rId3">
            <a:alphaModFix/>
          </a:blip>
          <a:srcRect/>
          <a:stretch/>
        </p:blipFill>
        <p:spPr>
          <a:xfrm>
            <a:off x="1455565" y="1036320"/>
            <a:ext cx="9280869" cy="5140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MUL2 TESTBENCH</a:t>
            </a:r>
            <a:endParaRPr/>
          </a:p>
        </p:txBody>
      </p:sp>
      <p:pic>
        <p:nvPicPr>
          <p:cNvPr id="224" name="Google Shape;224;p23"/>
          <p:cNvPicPr preferRelativeResize="0"/>
          <p:nvPr/>
        </p:nvPicPr>
        <p:blipFill rotWithShape="1">
          <a:blip r:embed="rId3">
            <a:alphaModFix/>
          </a:blip>
          <a:srcRect/>
          <a:stretch/>
        </p:blipFill>
        <p:spPr>
          <a:xfrm>
            <a:off x="1676400" y="1320800"/>
            <a:ext cx="8839200" cy="47172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MUL2 SIMULATIONS</a:t>
            </a:r>
            <a:endParaRPr/>
          </a:p>
        </p:txBody>
      </p:sp>
      <p:pic>
        <p:nvPicPr>
          <p:cNvPr id="230" name="Google Shape;230;p24"/>
          <p:cNvPicPr preferRelativeResize="0"/>
          <p:nvPr/>
        </p:nvPicPr>
        <p:blipFill rotWithShape="1">
          <a:blip r:embed="rId3">
            <a:alphaModFix/>
          </a:blip>
          <a:srcRect/>
          <a:stretch/>
        </p:blipFill>
        <p:spPr>
          <a:xfrm>
            <a:off x="874057" y="1162425"/>
            <a:ext cx="10443886" cy="518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MUL3 SCHEMATIC</a:t>
            </a:r>
            <a:endParaRPr/>
          </a:p>
        </p:txBody>
      </p:sp>
      <p:pic>
        <p:nvPicPr>
          <p:cNvPr id="236" name="Google Shape;236;p25"/>
          <p:cNvPicPr preferRelativeResize="0"/>
          <p:nvPr/>
        </p:nvPicPr>
        <p:blipFill rotWithShape="1">
          <a:blip r:embed="rId3">
            <a:alphaModFix/>
          </a:blip>
          <a:srcRect/>
          <a:stretch/>
        </p:blipFill>
        <p:spPr>
          <a:xfrm>
            <a:off x="2191819" y="971453"/>
            <a:ext cx="7808361" cy="55644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MUL3 TESTBENCH</a:t>
            </a:r>
            <a:endParaRPr/>
          </a:p>
        </p:txBody>
      </p:sp>
      <p:pic>
        <p:nvPicPr>
          <p:cNvPr id="242" name="Google Shape;242;p26"/>
          <p:cNvPicPr preferRelativeResize="0"/>
          <p:nvPr/>
        </p:nvPicPr>
        <p:blipFill rotWithShape="1">
          <a:blip r:embed="rId3">
            <a:alphaModFix/>
          </a:blip>
          <a:srcRect/>
          <a:stretch/>
        </p:blipFill>
        <p:spPr>
          <a:xfrm>
            <a:off x="1954668" y="1195387"/>
            <a:ext cx="8282663" cy="48625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247" name="Google Shape;247;p27"/>
          <p:cNvGraphicFramePr/>
          <p:nvPr/>
        </p:nvGraphicFramePr>
        <p:xfrm>
          <a:off x="2404920" y="1241205"/>
          <a:ext cx="7382250" cy="5213475"/>
        </p:xfrm>
        <a:graphic>
          <a:graphicData uri="http://schemas.openxmlformats.org/drawingml/2006/table">
            <a:tbl>
              <a:tblPr firstRow="1" bandRow="1">
                <a:noFill/>
                <a:tableStyleId>{865F180F-AE9F-4CCA-A871-EE81BFCE40F1}</a:tableStyleId>
              </a:tblPr>
              <a:tblGrid>
                <a:gridCol w="820250">
                  <a:extLst>
                    <a:ext uri="{9D8B030D-6E8A-4147-A177-3AD203B41FA5}">
                      <a16:colId xmlns:a16="http://schemas.microsoft.com/office/drawing/2014/main" val="20000"/>
                    </a:ext>
                  </a:extLst>
                </a:gridCol>
                <a:gridCol w="820250">
                  <a:extLst>
                    <a:ext uri="{9D8B030D-6E8A-4147-A177-3AD203B41FA5}">
                      <a16:colId xmlns:a16="http://schemas.microsoft.com/office/drawing/2014/main" val="20001"/>
                    </a:ext>
                  </a:extLst>
                </a:gridCol>
                <a:gridCol w="820250">
                  <a:extLst>
                    <a:ext uri="{9D8B030D-6E8A-4147-A177-3AD203B41FA5}">
                      <a16:colId xmlns:a16="http://schemas.microsoft.com/office/drawing/2014/main" val="20002"/>
                    </a:ext>
                  </a:extLst>
                </a:gridCol>
                <a:gridCol w="820250">
                  <a:extLst>
                    <a:ext uri="{9D8B030D-6E8A-4147-A177-3AD203B41FA5}">
                      <a16:colId xmlns:a16="http://schemas.microsoft.com/office/drawing/2014/main" val="20003"/>
                    </a:ext>
                  </a:extLst>
                </a:gridCol>
                <a:gridCol w="820250">
                  <a:extLst>
                    <a:ext uri="{9D8B030D-6E8A-4147-A177-3AD203B41FA5}">
                      <a16:colId xmlns:a16="http://schemas.microsoft.com/office/drawing/2014/main" val="20004"/>
                    </a:ext>
                  </a:extLst>
                </a:gridCol>
                <a:gridCol w="820250">
                  <a:extLst>
                    <a:ext uri="{9D8B030D-6E8A-4147-A177-3AD203B41FA5}">
                      <a16:colId xmlns:a16="http://schemas.microsoft.com/office/drawing/2014/main" val="20005"/>
                    </a:ext>
                  </a:extLst>
                </a:gridCol>
                <a:gridCol w="820250">
                  <a:extLst>
                    <a:ext uri="{9D8B030D-6E8A-4147-A177-3AD203B41FA5}">
                      <a16:colId xmlns:a16="http://schemas.microsoft.com/office/drawing/2014/main" val="20006"/>
                    </a:ext>
                  </a:extLst>
                </a:gridCol>
                <a:gridCol w="820250">
                  <a:extLst>
                    <a:ext uri="{9D8B030D-6E8A-4147-A177-3AD203B41FA5}">
                      <a16:colId xmlns:a16="http://schemas.microsoft.com/office/drawing/2014/main" val="20007"/>
                    </a:ext>
                  </a:extLst>
                </a:gridCol>
                <a:gridCol w="820250">
                  <a:extLst>
                    <a:ext uri="{9D8B030D-6E8A-4147-A177-3AD203B41FA5}">
                      <a16:colId xmlns:a16="http://schemas.microsoft.com/office/drawing/2014/main" val="20008"/>
                    </a:ext>
                  </a:extLst>
                </a:gridCol>
              </a:tblGrid>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VDD</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A2</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Y4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Y3</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Y2</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Y1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Y0</a:t>
                      </a:r>
                      <a:endParaRPr/>
                    </a:p>
                  </a:txBody>
                  <a:tcPr marL="91450" marR="91450" marT="45725" marB="45725"/>
                </a:tc>
                <a:extLst>
                  <a:ext uri="{0D108BD9-81ED-4DB2-BD59-A6C34878D82A}">
                    <a16:rowId xmlns:a16="http://schemas.microsoft.com/office/drawing/2014/main" val="10000"/>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extLst>
                  <a:ext uri="{0D108BD9-81ED-4DB2-BD59-A6C34878D82A}">
                    <a16:rowId xmlns:a16="http://schemas.microsoft.com/office/drawing/2014/main" val="10001"/>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extLst>
                  <a:ext uri="{0D108BD9-81ED-4DB2-BD59-A6C34878D82A}">
                    <a16:rowId xmlns:a16="http://schemas.microsoft.com/office/drawing/2014/main" val="10002"/>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extLst>
                  <a:ext uri="{0D108BD9-81ED-4DB2-BD59-A6C34878D82A}">
                    <a16:rowId xmlns:a16="http://schemas.microsoft.com/office/drawing/2014/main" val="10003"/>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extLst>
                  <a:ext uri="{0D108BD9-81ED-4DB2-BD59-A6C34878D82A}">
                    <a16:rowId xmlns:a16="http://schemas.microsoft.com/office/drawing/2014/main" val="10004"/>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extLst>
                  <a:ext uri="{0D108BD9-81ED-4DB2-BD59-A6C34878D82A}">
                    <a16:rowId xmlns:a16="http://schemas.microsoft.com/office/drawing/2014/main" val="10005"/>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extLst>
                  <a:ext uri="{0D108BD9-81ED-4DB2-BD59-A6C34878D82A}">
                    <a16:rowId xmlns:a16="http://schemas.microsoft.com/office/drawing/2014/main" val="10006"/>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extLst>
                  <a:ext uri="{0D108BD9-81ED-4DB2-BD59-A6C34878D82A}">
                    <a16:rowId xmlns:a16="http://schemas.microsoft.com/office/drawing/2014/main" val="10007"/>
                  </a:ext>
                </a:extLst>
              </a:tr>
              <a:tr h="57927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extLst>
                  <a:ext uri="{0D108BD9-81ED-4DB2-BD59-A6C34878D82A}">
                    <a16:rowId xmlns:a16="http://schemas.microsoft.com/office/drawing/2014/main" val="10008"/>
                  </a:ext>
                </a:extLst>
              </a:tr>
            </a:tbl>
          </a:graphicData>
        </a:graphic>
      </p:graphicFrame>
      <p:sp>
        <p:nvSpPr>
          <p:cNvPr id="248" name="Google Shape;248;p27"/>
          <p:cNvSpPr txBox="1"/>
          <p:nvPr/>
        </p:nvSpPr>
        <p:spPr>
          <a:xfrm>
            <a:off x="2404920" y="493567"/>
            <a:ext cx="738216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TRUTH TABLE _ MUL3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MUL3 SIMULATIONS</a:t>
            </a:r>
            <a:endParaRPr/>
          </a:p>
        </p:txBody>
      </p:sp>
      <p:pic>
        <p:nvPicPr>
          <p:cNvPr id="254" name="Google Shape;254;p28"/>
          <p:cNvPicPr preferRelativeResize="0"/>
          <p:nvPr/>
        </p:nvPicPr>
        <p:blipFill rotWithShape="1">
          <a:blip r:embed="rId3">
            <a:alphaModFix/>
          </a:blip>
          <a:srcRect/>
          <a:stretch/>
        </p:blipFill>
        <p:spPr>
          <a:xfrm>
            <a:off x="820882" y="1094656"/>
            <a:ext cx="10550236" cy="50623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ss – slow-slow , 1.62 , 100 degree</a:t>
            </a:r>
            <a:endParaRPr/>
          </a:p>
        </p:txBody>
      </p:sp>
      <p:pic>
        <p:nvPicPr>
          <p:cNvPr id="260" name="Google Shape;260;p29"/>
          <p:cNvPicPr preferRelativeResize="0"/>
          <p:nvPr/>
        </p:nvPicPr>
        <p:blipFill rotWithShape="1">
          <a:blip r:embed="rId3">
            <a:alphaModFix/>
          </a:blip>
          <a:srcRect/>
          <a:stretch/>
        </p:blipFill>
        <p:spPr>
          <a:xfrm>
            <a:off x="1041082" y="845338"/>
            <a:ext cx="9744075" cy="555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p:nvPr/>
        </p:nvSpPr>
        <p:spPr>
          <a:xfrm>
            <a:off x="1482436" y="1967061"/>
            <a:ext cx="9227127"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latin typeface="Times New Roman"/>
                <a:ea typeface="Times New Roman"/>
                <a:cs typeface="Times New Roman"/>
                <a:sym typeface="Times New Roman"/>
              </a:rPr>
              <a:t>Sub-blocks in this MUL3</a:t>
            </a:r>
            <a:endParaRPr/>
          </a:p>
          <a:p>
            <a:pPr marL="514350" marR="0" lvl="0" indent="-51435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INVERTER</a:t>
            </a:r>
            <a:endParaRPr/>
          </a:p>
          <a:p>
            <a:pPr marL="514350" marR="0" lvl="0" indent="-51435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HALF_ADDER</a:t>
            </a:r>
            <a:endParaRPr/>
          </a:p>
          <a:p>
            <a:pPr marL="514350" marR="0" lvl="0" indent="-51435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FULL_ADDER</a:t>
            </a:r>
            <a:endParaRPr/>
          </a:p>
          <a:p>
            <a:pPr marL="514350" marR="0" lvl="0" indent="-514350" algn="l" rtl="0">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MUL2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tt – typical-typical , 1.8 , 27 degree</a:t>
            </a:r>
            <a:endParaRPr/>
          </a:p>
        </p:txBody>
      </p:sp>
      <p:pic>
        <p:nvPicPr>
          <p:cNvPr id="266" name="Google Shape;266;p30"/>
          <p:cNvPicPr preferRelativeResize="0"/>
          <p:nvPr/>
        </p:nvPicPr>
        <p:blipFill rotWithShape="1">
          <a:blip r:embed="rId3">
            <a:alphaModFix/>
          </a:blip>
          <a:srcRect/>
          <a:stretch/>
        </p:blipFill>
        <p:spPr>
          <a:xfrm>
            <a:off x="1223962" y="978852"/>
            <a:ext cx="9744075" cy="5286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ff – fast-fast , 1.98 , 0 degree</a:t>
            </a:r>
            <a:endParaRPr/>
          </a:p>
        </p:txBody>
      </p:sp>
      <p:pic>
        <p:nvPicPr>
          <p:cNvPr id="272" name="Google Shape;272;p31"/>
          <p:cNvPicPr preferRelativeResize="0"/>
          <p:nvPr/>
        </p:nvPicPr>
        <p:blipFill rotWithShape="1">
          <a:blip r:embed="rId3">
            <a:alphaModFix/>
          </a:blip>
          <a:srcRect/>
          <a:stretch/>
        </p:blipFill>
        <p:spPr>
          <a:xfrm>
            <a:off x="1223962" y="1059007"/>
            <a:ext cx="9744075" cy="547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Current Waveform</a:t>
            </a:r>
            <a:endParaRPr/>
          </a:p>
        </p:txBody>
      </p:sp>
      <p:pic>
        <p:nvPicPr>
          <p:cNvPr id="278" name="Google Shape;278;p32"/>
          <p:cNvPicPr preferRelativeResize="0"/>
          <p:nvPr/>
        </p:nvPicPr>
        <p:blipFill rotWithShape="1">
          <a:blip r:embed="rId3">
            <a:alphaModFix/>
          </a:blip>
          <a:srcRect/>
          <a:stretch/>
        </p:blipFill>
        <p:spPr>
          <a:xfrm>
            <a:off x="1223962" y="924242"/>
            <a:ext cx="9744075" cy="5476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83" name="Google Shape;283;p33"/>
          <p:cNvGraphicFramePr/>
          <p:nvPr/>
        </p:nvGraphicFramePr>
        <p:xfrm>
          <a:off x="1148080" y="1578186"/>
          <a:ext cx="9824700" cy="1692775"/>
        </p:xfrm>
        <a:graphic>
          <a:graphicData uri="http://schemas.openxmlformats.org/drawingml/2006/table">
            <a:tbl>
              <a:tblPr firstRow="1" bandRow="1">
                <a:noFill/>
                <a:tableStyleId>{865F180F-AE9F-4CCA-A871-EE81BFCE40F1}</a:tableStyleId>
              </a:tblPr>
              <a:tblGrid>
                <a:gridCol w="2456175">
                  <a:extLst>
                    <a:ext uri="{9D8B030D-6E8A-4147-A177-3AD203B41FA5}">
                      <a16:colId xmlns:a16="http://schemas.microsoft.com/office/drawing/2014/main" val="20000"/>
                    </a:ext>
                  </a:extLst>
                </a:gridCol>
                <a:gridCol w="2456175">
                  <a:extLst>
                    <a:ext uri="{9D8B030D-6E8A-4147-A177-3AD203B41FA5}">
                      <a16:colId xmlns:a16="http://schemas.microsoft.com/office/drawing/2014/main" val="20001"/>
                    </a:ext>
                  </a:extLst>
                </a:gridCol>
                <a:gridCol w="2456175">
                  <a:extLst>
                    <a:ext uri="{9D8B030D-6E8A-4147-A177-3AD203B41FA5}">
                      <a16:colId xmlns:a16="http://schemas.microsoft.com/office/drawing/2014/main" val="20002"/>
                    </a:ext>
                  </a:extLst>
                </a:gridCol>
                <a:gridCol w="2456175">
                  <a:extLst>
                    <a:ext uri="{9D8B030D-6E8A-4147-A177-3AD203B41FA5}">
                      <a16:colId xmlns:a16="http://schemas.microsoft.com/office/drawing/2014/main" val="20003"/>
                    </a:ext>
                  </a:extLst>
                </a:gridCol>
              </a:tblGrid>
              <a:tr h="418825">
                <a:tc>
                  <a:txBody>
                    <a:bodyPr/>
                    <a:lstStyle/>
                    <a:p>
                      <a:pPr marL="0" marR="0" lvl="0" indent="0" algn="l" rtl="0">
                        <a:spcBef>
                          <a:spcPts val="0"/>
                        </a:spcBef>
                        <a:spcAft>
                          <a:spcPts val="0"/>
                        </a:spcAft>
                        <a:buNone/>
                      </a:pPr>
                      <a:r>
                        <a:rPr lang="en-US" sz="2000" u="none" strike="noStrike" cap="none">
                          <a:latin typeface="Times New Roman"/>
                          <a:ea typeface="Times New Roman"/>
                          <a:cs typeface="Times New Roman"/>
                          <a:sym typeface="Times New Roman"/>
                        </a:rPr>
                        <a:t>PROCESS</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ss</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tt</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ff</a:t>
                      </a:r>
                      <a:endParaRPr/>
                    </a:p>
                  </a:txBody>
                  <a:tcPr marL="91450" marR="91450" marT="45725" marB="45725"/>
                </a:tc>
                <a:extLst>
                  <a:ext uri="{0D108BD9-81ED-4DB2-BD59-A6C34878D82A}">
                    <a16:rowId xmlns:a16="http://schemas.microsoft.com/office/drawing/2014/main" val="10000"/>
                  </a:ext>
                </a:extLst>
              </a:tr>
              <a:tr h="424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RISE DELAY</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540.02ps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345.902ps</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257.22ps</a:t>
                      </a:r>
                      <a:endParaRPr/>
                    </a:p>
                  </a:txBody>
                  <a:tcPr marL="91450" marR="91450" marT="45725" marB="45725"/>
                </a:tc>
                <a:extLst>
                  <a:ext uri="{0D108BD9-81ED-4DB2-BD59-A6C34878D82A}">
                    <a16:rowId xmlns:a16="http://schemas.microsoft.com/office/drawing/2014/main" val="10001"/>
                  </a:ext>
                </a:extLst>
              </a:tr>
              <a:tr h="424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FALL DELAY</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633.54ps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338.173ps</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286.748ps</a:t>
                      </a:r>
                      <a:endParaRPr/>
                    </a:p>
                  </a:txBody>
                  <a:tcPr marL="91450" marR="91450" marT="45725" marB="45725"/>
                </a:tc>
                <a:extLst>
                  <a:ext uri="{0D108BD9-81ED-4DB2-BD59-A6C34878D82A}">
                    <a16:rowId xmlns:a16="http://schemas.microsoft.com/office/drawing/2014/main" val="10002"/>
                  </a:ext>
                </a:extLst>
              </a:tr>
              <a:tr h="4246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CURRENT</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1.010uA</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1.1uA</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1.257uA</a:t>
                      </a:r>
                      <a:endParaRPr/>
                    </a:p>
                  </a:txBody>
                  <a:tcPr marL="91450" marR="91450" marT="45725" marB="45725"/>
                </a:tc>
                <a:extLst>
                  <a:ext uri="{0D108BD9-81ED-4DB2-BD59-A6C34878D82A}">
                    <a16:rowId xmlns:a16="http://schemas.microsoft.com/office/drawing/2014/main" val="10003"/>
                  </a:ext>
                </a:extLst>
              </a:tr>
            </a:tbl>
          </a:graphicData>
        </a:graphic>
      </p:graphicFrame>
      <p:sp>
        <p:nvSpPr>
          <p:cNvPr id="284" name="Google Shape;284;p33"/>
          <p:cNvSpPr txBox="1"/>
          <p:nvPr/>
        </p:nvSpPr>
        <p:spPr>
          <a:xfrm>
            <a:off x="1219200" y="3429000"/>
            <a:ext cx="9753600"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Number of Transistors used = 160</a:t>
            </a:r>
            <a:endParaRPr/>
          </a:p>
          <a:p>
            <a:pPr marL="0" marR="0" lvl="0" indent="0" algn="l" rtl="0">
              <a:spcBef>
                <a:spcPts val="0"/>
              </a:spcBef>
              <a:spcAft>
                <a:spcPts val="0"/>
              </a:spcAft>
              <a:buNone/>
            </a:pPr>
            <a:endParaRPr sz="2800" b="1">
              <a:solidFill>
                <a:srgbClr val="FF0000"/>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More delay is in ss</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More current is in ff</a:t>
            </a:r>
            <a:endParaRPr/>
          </a:p>
        </p:txBody>
      </p:sp>
      <p:sp>
        <p:nvSpPr>
          <p:cNvPr id="285" name="Google Shape;285;p33"/>
          <p:cNvSpPr txBox="1"/>
          <p:nvPr/>
        </p:nvSpPr>
        <p:spPr>
          <a:xfrm>
            <a:off x="1666240" y="690880"/>
            <a:ext cx="87782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WORST DELAY A2 🡪 Y3</a:t>
            </a:r>
            <a:endParaRPr sz="3200" b="1">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p:nvPr/>
        </p:nvSpPr>
        <p:spPr>
          <a:xfrm>
            <a:off x="1129145" y="1690062"/>
            <a:ext cx="9933709"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F0000"/>
                </a:solidFill>
                <a:latin typeface="Times New Roman"/>
                <a:ea typeface="Times New Roman"/>
                <a:cs typeface="Times New Roman"/>
                <a:sym typeface="Times New Roman"/>
              </a:rPr>
              <a:t>APPLICATIONS</a:t>
            </a:r>
            <a:endParaRPr/>
          </a:p>
          <a:p>
            <a:pPr marL="0" marR="0" lvl="0" indent="0" algn="l" rtl="0">
              <a:spcBef>
                <a:spcPts val="0"/>
              </a:spcBef>
              <a:spcAft>
                <a:spcPts val="0"/>
              </a:spcAft>
              <a:buNone/>
            </a:pPr>
            <a:endParaRPr sz="4000" b="1">
              <a:solidFill>
                <a:schemeClr val="dk1"/>
              </a:solidFill>
              <a:latin typeface="Times New Roman"/>
              <a:ea typeface="Times New Roman"/>
              <a:cs typeface="Times New Roman"/>
              <a:sym typeface="Times New Roman"/>
            </a:endParaRPr>
          </a:p>
          <a:p>
            <a:pPr marL="514350" marR="0" lvl="0" indent="-514350" algn="l" rtl="0">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Arithmetic and logic units (ALUs)</a:t>
            </a:r>
            <a:endParaRPr/>
          </a:p>
          <a:p>
            <a:pPr marL="514350" marR="0" lvl="0" indent="-514350" algn="l" rtl="0">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Digital Signal Processing </a:t>
            </a:r>
            <a:endParaRPr/>
          </a:p>
          <a:p>
            <a:pPr marL="514350" marR="0" lvl="0" indent="-514350" algn="l" rtl="0">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Graphics and Image Processing</a:t>
            </a:r>
            <a:endParaRPr/>
          </a:p>
          <a:p>
            <a:pPr marL="514350" marR="0" lvl="0" indent="-514350" algn="l" rtl="0">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Computer Graphics / Geometry</a:t>
            </a:r>
            <a:endParaRPr/>
          </a:p>
          <a:p>
            <a:pPr marL="0" marR="0" lvl="0" indent="0" algn="l" rtl="0">
              <a:spcBef>
                <a:spcPts val="0"/>
              </a:spcBef>
              <a:spcAft>
                <a:spcPts val="0"/>
              </a:spcAft>
              <a:buNone/>
            </a:pPr>
            <a:endParaRPr sz="2800" b="1">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3893e9e964e_1_150"/>
          <p:cNvPicPr preferRelativeResize="0"/>
          <p:nvPr/>
        </p:nvPicPr>
        <p:blipFill>
          <a:blip r:embed="rId3">
            <a:alphaModFix/>
          </a:blip>
          <a:stretch>
            <a:fillRect/>
          </a:stretch>
        </p:blipFill>
        <p:spPr>
          <a:xfrm>
            <a:off x="3589281" y="971600"/>
            <a:ext cx="1491873" cy="5513983"/>
          </a:xfrm>
          <a:prstGeom prst="rect">
            <a:avLst/>
          </a:prstGeom>
          <a:noFill/>
          <a:ln>
            <a:noFill/>
          </a:ln>
        </p:spPr>
      </p:pic>
      <p:pic>
        <p:nvPicPr>
          <p:cNvPr id="296" name="Google Shape;296;g3893e9e964e_1_150"/>
          <p:cNvPicPr preferRelativeResize="0"/>
          <p:nvPr/>
        </p:nvPicPr>
        <p:blipFill>
          <a:blip r:embed="rId4">
            <a:alphaModFix/>
          </a:blip>
          <a:stretch>
            <a:fillRect/>
          </a:stretch>
        </p:blipFill>
        <p:spPr>
          <a:xfrm>
            <a:off x="7110848" y="971599"/>
            <a:ext cx="1744566" cy="5513983"/>
          </a:xfrm>
          <a:prstGeom prst="rect">
            <a:avLst/>
          </a:prstGeom>
          <a:noFill/>
          <a:ln>
            <a:noFill/>
          </a:ln>
        </p:spPr>
      </p:pic>
      <p:sp>
        <p:nvSpPr>
          <p:cNvPr id="297" name="Google Shape;297;g3893e9e964e_1_150"/>
          <p:cNvSpPr txBox="1"/>
          <p:nvPr/>
        </p:nvSpPr>
        <p:spPr>
          <a:xfrm>
            <a:off x="393200" y="266000"/>
            <a:ext cx="50886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Filler Floor Plan and Layout:</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3893e9e964e_1_156"/>
          <p:cNvPicPr preferRelativeResize="0"/>
          <p:nvPr/>
        </p:nvPicPr>
        <p:blipFill>
          <a:blip r:embed="rId3">
            <a:alphaModFix/>
          </a:blip>
          <a:stretch>
            <a:fillRect/>
          </a:stretch>
        </p:blipFill>
        <p:spPr>
          <a:xfrm>
            <a:off x="8028125" y="152400"/>
            <a:ext cx="1736993" cy="6553199"/>
          </a:xfrm>
          <a:prstGeom prst="rect">
            <a:avLst/>
          </a:prstGeom>
          <a:noFill/>
          <a:ln>
            <a:noFill/>
          </a:ln>
        </p:spPr>
      </p:pic>
      <p:pic>
        <p:nvPicPr>
          <p:cNvPr id="303" name="Google Shape;303;g3893e9e964e_1_156"/>
          <p:cNvPicPr preferRelativeResize="0"/>
          <p:nvPr/>
        </p:nvPicPr>
        <p:blipFill>
          <a:blip r:embed="rId4">
            <a:alphaModFix/>
          </a:blip>
          <a:stretch>
            <a:fillRect/>
          </a:stretch>
        </p:blipFill>
        <p:spPr>
          <a:xfrm>
            <a:off x="9848093" y="152400"/>
            <a:ext cx="2038579" cy="6553199"/>
          </a:xfrm>
          <a:prstGeom prst="rect">
            <a:avLst/>
          </a:prstGeom>
          <a:noFill/>
          <a:ln>
            <a:noFill/>
          </a:ln>
        </p:spPr>
      </p:pic>
      <p:pic>
        <p:nvPicPr>
          <p:cNvPr id="304" name="Google Shape;304;g3893e9e964e_1_156"/>
          <p:cNvPicPr preferRelativeResize="0"/>
          <p:nvPr/>
        </p:nvPicPr>
        <p:blipFill rotWithShape="1">
          <a:blip r:embed="rId5">
            <a:alphaModFix/>
          </a:blip>
          <a:srcRect l="-23517"/>
          <a:stretch/>
        </p:blipFill>
        <p:spPr>
          <a:xfrm>
            <a:off x="3423225" y="152400"/>
            <a:ext cx="4521925" cy="6553199"/>
          </a:xfrm>
          <a:prstGeom prst="rect">
            <a:avLst/>
          </a:prstGeom>
          <a:noFill/>
          <a:ln>
            <a:noFill/>
          </a:ln>
        </p:spPr>
      </p:pic>
      <p:sp>
        <p:nvSpPr>
          <p:cNvPr id="305" name="Google Shape;305;g3893e9e964e_1_156"/>
          <p:cNvSpPr txBox="1"/>
          <p:nvPr/>
        </p:nvSpPr>
        <p:spPr>
          <a:xfrm>
            <a:off x="72736" y="226614"/>
            <a:ext cx="3823855" cy="11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err="1">
                <a:solidFill>
                  <a:schemeClr val="dk1"/>
                </a:solidFill>
                <a:latin typeface="Times New Roman" panose="02020603050405020304" pitchFamily="18" charset="0"/>
                <a:ea typeface="Calibri"/>
                <a:cs typeface="Times New Roman" panose="02020603050405020304" pitchFamily="18" charset="0"/>
                <a:sym typeface="Calibri"/>
              </a:rPr>
              <a:t>Decap</a:t>
            </a: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 Schematic, Floor Plan, Layout:</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g3893e9e964e_1_13"/>
          <p:cNvPicPr preferRelativeResize="0"/>
          <p:nvPr/>
        </p:nvPicPr>
        <p:blipFill>
          <a:blip r:embed="rId3">
            <a:alphaModFix/>
          </a:blip>
          <a:stretch>
            <a:fillRect/>
          </a:stretch>
        </p:blipFill>
        <p:spPr>
          <a:xfrm>
            <a:off x="7297918" y="381000"/>
            <a:ext cx="2323326" cy="6096000"/>
          </a:xfrm>
          <a:prstGeom prst="rect">
            <a:avLst/>
          </a:prstGeom>
          <a:noFill/>
          <a:ln>
            <a:noFill/>
          </a:ln>
        </p:spPr>
      </p:pic>
      <p:sp>
        <p:nvSpPr>
          <p:cNvPr id="311" name="Google Shape;311;g3893e9e964e_1_13"/>
          <p:cNvSpPr txBox="1"/>
          <p:nvPr/>
        </p:nvSpPr>
        <p:spPr>
          <a:xfrm>
            <a:off x="115650" y="127225"/>
            <a:ext cx="5123400" cy="10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Inverter Floor Plan and Layout:</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312" name="Google Shape;312;g3893e9e964e_1_13"/>
          <p:cNvPicPr preferRelativeResize="0"/>
          <p:nvPr/>
        </p:nvPicPr>
        <p:blipFill>
          <a:blip r:embed="rId4">
            <a:alphaModFix/>
          </a:blip>
          <a:stretch>
            <a:fillRect/>
          </a:stretch>
        </p:blipFill>
        <p:spPr>
          <a:xfrm>
            <a:off x="2259809" y="1631516"/>
            <a:ext cx="2634275" cy="4152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g3893e9e964e_0_29"/>
          <p:cNvPicPr preferRelativeResize="0"/>
          <p:nvPr/>
        </p:nvPicPr>
        <p:blipFill>
          <a:blip r:embed="rId3">
            <a:alphaModFix/>
          </a:blip>
          <a:stretch>
            <a:fillRect/>
          </a:stretch>
        </p:blipFill>
        <p:spPr>
          <a:xfrm>
            <a:off x="3869534" y="758537"/>
            <a:ext cx="4452931" cy="5486400"/>
          </a:xfrm>
          <a:prstGeom prst="rect">
            <a:avLst/>
          </a:prstGeom>
          <a:noFill/>
          <a:ln>
            <a:noFill/>
          </a:ln>
        </p:spPr>
      </p:pic>
      <p:sp>
        <p:nvSpPr>
          <p:cNvPr id="318" name="Google Shape;318;g3893e9e964e_0_29"/>
          <p:cNvSpPr txBox="1"/>
          <p:nvPr/>
        </p:nvSpPr>
        <p:spPr>
          <a:xfrm>
            <a:off x="80950" y="104075"/>
            <a:ext cx="4175100" cy="14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DRC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g3893e9e964e_1_9"/>
          <p:cNvPicPr preferRelativeResize="0"/>
          <p:nvPr/>
        </p:nvPicPr>
        <p:blipFill>
          <a:blip r:embed="rId3">
            <a:alphaModFix/>
          </a:blip>
          <a:stretch>
            <a:fillRect/>
          </a:stretch>
        </p:blipFill>
        <p:spPr>
          <a:xfrm>
            <a:off x="2846184" y="883227"/>
            <a:ext cx="6499631" cy="5600700"/>
          </a:xfrm>
          <a:prstGeom prst="rect">
            <a:avLst/>
          </a:prstGeom>
          <a:noFill/>
          <a:ln>
            <a:noFill/>
          </a:ln>
        </p:spPr>
      </p:pic>
      <p:sp>
        <p:nvSpPr>
          <p:cNvPr id="324" name="Google Shape;324;g3893e9e964e_1_9"/>
          <p:cNvSpPr txBox="1"/>
          <p:nvPr/>
        </p:nvSpPr>
        <p:spPr>
          <a:xfrm>
            <a:off x="80950" y="185050"/>
            <a:ext cx="3631500" cy="11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LVS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INVERTER SCHEMATIC</a:t>
            </a:r>
            <a:endParaRPr/>
          </a:p>
        </p:txBody>
      </p:sp>
      <p:pic>
        <p:nvPicPr>
          <p:cNvPr id="104" name="Google Shape;104;p4"/>
          <p:cNvPicPr preferRelativeResize="0"/>
          <p:nvPr/>
        </p:nvPicPr>
        <p:blipFill rotWithShape="1">
          <a:blip r:embed="rId3">
            <a:alphaModFix/>
          </a:blip>
          <a:srcRect/>
          <a:stretch/>
        </p:blipFill>
        <p:spPr>
          <a:xfrm>
            <a:off x="551585" y="1327612"/>
            <a:ext cx="7639050" cy="4610100"/>
          </a:xfrm>
          <a:prstGeom prst="rect">
            <a:avLst/>
          </a:prstGeom>
          <a:noFill/>
          <a:ln>
            <a:noFill/>
          </a:ln>
        </p:spPr>
      </p:pic>
      <p:pic>
        <p:nvPicPr>
          <p:cNvPr id="105" name="Google Shape;105;p4"/>
          <p:cNvPicPr preferRelativeResize="0"/>
          <p:nvPr/>
        </p:nvPicPr>
        <p:blipFill rotWithShape="1">
          <a:blip r:embed="rId4">
            <a:alphaModFix/>
          </a:blip>
          <a:srcRect/>
          <a:stretch/>
        </p:blipFill>
        <p:spPr>
          <a:xfrm>
            <a:off x="8300618" y="2291195"/>
            <a:ext cx="3579656" cy="22756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3893e9e964e_0_8"/>
          <p:cNvPicPr preferRelativeResize="0"/>
          <p:nvPr/>
        </p:nvPicPr>
        <p:blipFill>
          <a:blip r:embed="rId3">
            <a:alphaModFix/>
          </a:blip>
          <a:stretch>
            <a:fillRect/>
          </a:stretch>
        </p:blipFill>
        <p:spPr>
          <a:xfrm>
            <a:off x="2624137" y="1577052"/>
            <a:ext cx="6943725" cy="4276725"/>
          </a:xfrm>
          <a:prstGeom prst="rect">
            <a:avLst/>
          </a:prstGeom>
          <a:noFill/>
          <a:ln>
            <a:noFill/>
          </a:ln>
        </p:spPr>
      </p:pic>
      <p:sp>
        <p:nvSpPr>
          <p:cNvPr id="330" name="Google Shape;330;g3893e9e964e_0_8"/>
          <p:cNvSpPr txBox="1"/>
          <p:nvPr/>
        </p:nvSpPr>
        <p:spPr>
          <a:xfrm>
            <a:off x="451025" y="254425"/>
            <a:ext cx="9020700" cy="9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Half Adder Floor Plan:</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g3893e9e964e_1_17"/>
          <p:cNvPicPr preferRelativeResize="0"/>
          <p:nvPr/>
        </p:nvPicPr>
        <p:blipFill>
          <a:blip r:embed="rId3">
            <a:alphaModFix/>
          </a:blip>
          <a:stretch>
            <a:fillRect/>
          </a:stretch>
        </p:blipFill>
        <p:spPr>
          <a:xfrm>
            <a:off x="1271587" y="938800"/>
            <a:ext cx="9648825" cy="5381625"/>
          </a:xfrm>
          <a:prstGeom prst="rect">
            <a:avLst/>
          </a:prstGeom>
          <a:noFill/>
          <a:ln>
            <a:noFill/>
          </a:ln>
        </p:spPr>
      </p:pic>
      <p:sp>
        <p:nvSpPr>
          <p:cNvPr id="336" name="Google Shape;336;g3893e9e964e_1_17"/>
          <p:cNvSpPr txBox="1"/>
          <p:nvPr/>
        </p:nvSpPr>
        <p:spPr>
          <a:xfrm>
            <a:off x="173475" y="185050"/>
            <a:ext cx="66729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Half Adder Layout:</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3893e9e964e_1_0"/>
          <p:cNvPicPr preferRelativeResize="0"/>
          <p:nvPr/>
        </p:nvPicPr>
        <p:blipFill>
          <a:blip r:embed="rId3">
            <a:alphaModFix/>
          </a:blip>
          <a:stretch>
            <a:fillRect/>
          </a:stretch>
        </p:blipFill>
        <p:spPr>
          <a:xfrm>
            <a:off x="1921062" y="1297784"/>
            <a:ext cx="8349876" cy="4996050"/>
          </a:xfrm>
          <a:prstGeom prst="rect">
            <a:avLst/>
          </a:prstGeom>
          <a:noFill/>
          <a:ln>
            <a:noFill/>
          </a:ln>
        </p:spPr>
      </p:pic>
      <p:sp>
        <p:nvSpPr>
          <p:cNvPr id="342" name="Google Shape;342;g3893e9e964e_1_0"/>
          <p:cNvSpPr txBox="1"/>
          <p:nvPr/>
        </p:nvSpPr>
        <p:spPr>
          <a:xfrm>
            <a:off x="242875" y="266000"/>
            <a:ext cx="54240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DRC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g3893e9e964e_1_4"/>
          <p:cNvPicPr preferRelativeResize="0"/>
          <p:nvPr/>
        </p:nvPicPr>
        <p:blipFill>
          <a:blip r:embed="rId3">
            <a:alphaModFix/>
          </a:blip>
          <a:stretch>
            <a:fillRect/>
          </a:stretch>
        </p:blipFill>
        <p:spPr>
          <a:xfrm>
            <a:off x="1671637" y="1028700"/>
            <a:ext cx="8848725" cy="5444836"/>
          </a:xfrm>
          <a:prstGeom prst="rect">
            <a:avLst/>
          </a:prstGeom>
          <a:noFill/>
          <a:ln>
            <a:noFill/>
          </a:ln>
        </p:spPr>
      </p:pic>
      <p:sp>
        <p:nvSpPr>
          <p:cNvPr id="348" name="Google Shape;348;g3893e9e964e_1_4"/>
          <p:cNvSpPr txBox="1"/>
          <p:nvPr/>
        </p:nvSpPr>
        <p:spPr>
          <a:xfrm>
            <a:off x="300675" y="2197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LVS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3893e9e964e_0_13"/>
          <p:cNvPicPr preferRelativeResize="0"/>
          <p:nvPr/>
        </p:nvPicPr>
        <p:blipFill>
          <a:blip r:embed="rId3">
            <a:alphaModFix/>
          </a:blip>
          <a:stretch>
            <a:fillRect/>
          </a:stretch>
        </p:blipFill>
        <p:spPr>
          <a:xfrm>
            <a:off x="1959959" y="615523"/>
            <a:ext cx="8272082" cy="5993095"/>
          </a:xfrm>
          <a:prstGeom prst="rect">
            <a:avLst/>
          </a:prstGeom>
          <a:noFill/>
          <a:ln>
            <a:noFill/>
          </a:ln>
        </p:spPr>
      </p:pic>
      <p:sp>
        <p:nvSpPr>
          <p:cNvPr id="354" name="Google Shape;354;g3893e9e964e_0_13"/>
          <p:cNvSpPr txBox="1"/>
          <p:nvPr/>
        </p:nvSpPr>
        <p:spPr>
          <a:xfrm>
            <a:off x="301336" y="0"/>
            <a:ext cx="449926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Floor Plan of Full Adder:</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g3893e9e964e_1_21"/>
          <p:cNvPicPr preferRelativeResize="0"/>
          <p:nvPr/>
        </p:nvPicPr>
        <p:blipFill>
          <a:blip r:embed="rId3">
            <a:alphaModFix/>
          </a:blip>
          <a:stretch>
            <a:fillRect/>
          </a:stretch>
        </p:blipFill>
        <p:spPr>
          <a:xfrm>
            <a:off x="1844698" y="810490"/>
            <a:ext cx="8336383" cy="5652655"/>
          </a:xfrm>
          <a:prstGeom prst="rect">
            <a:avLst/>
          </a:prstGeom>
          <a:noFill/>
          <a:ln>
            <a:noFill/>
          </a:ln>
        </p:spPr>
      </p:pic>
      <p:sp>
        <p:nvSpPr>
          <p:cNvPr id="360" name="Google Shape;360;g3893e9e964e_1_21"/>
          <p:cNvSpPr txBox="1"/>
          <p:nvPr/>
        </p:nvSpPr>
        <p:spPr>
          <a:xfrm>
            <a:off x="308391" y="130561"/>
            <a:ext cx="4232436" cy="5078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Layout of Full Adder:</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3893e9e964e_0_0"/>
          <p:cNvPicPr preferRelativeResize="0"/>
          <p:nvPr/>
        </p:nvPicPr>
        <p:blipFill>
          <a:blip r:embed="rId3">
            <a:alphaModFix/>
          </a:blip>
          <a:stretch>
            <a:fillRect/>
          </a:stretch>
        </p:blipFill>
        <p:spPr>
          <a:xfrm>
            <a:off x="1617231" y="673425"/>
            <a:ext cx="8957537" cy="5875702"/>
          </a:xfrm>
          <a:prstGeom prst="rect">
            <a:avLst/>
          </a:prstGeom>
          <a:noFill/>
          <a:ln>
            <a:noFill/>
          </a:ln>
        </p:spPr>
      </p:pic>
      <p:sp>
        <p:nvSpPr>
          <p:cNvPr id="366" name="Google Shape;366;g3893e9e964e_0_0"/>
          <p:cNvSpPr txBox="1"/>
          <p:nvPr/>
        </p:nvSpPr>
        <p:spPr>
          <a:xfrm>
            <a:off x="265975" y="578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DRC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3893e9e964e_0_4"/>
          <p:cNvPicPr preferRelativeResize="0"/>
          <p:nvPr/>
        </p:nvPicPr>
        <p:blipFill>
          <a:blip r:embed="rId3">
            <a:alphaModFix/>
          </a:blip>
          <a:stretch>
            <a:fillRect/>
          </a:stretch>
        </p:blipFill>
        <p:spPr>
          <a:xfrm>
            <a:off x="1664044" y="708125"/>
            <a:ext cx="8863912" cy="5910884"/>
          </a:xfrm>
          <a:prstGeom prst="rect">
            <a:avLst/>
          </a:prstGeom>
          <a:noFill/>
          <a:ln>
            <a:noFill/>
          </a:ln>
        </p:spPr>
      </p:pic>
      <p:sp>
        <p:nvSpPr>
          <p:cNvPr id="372" name="Google Shape;372;g3893e9e964e_0_4"/>
          <p:cNvSpPr txBox="1"/>
          <p:nvPr/>
        </p:nvSpPr>
        <p:spPr>
          <a:xfrm>
            <a:off x="127225" y="925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LVS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g3893e9e964e_0_17"/>
          <p:cNvPicPr preferRelativeResize="0"/>
          <p:nvPr/>
        </p:nvPicPr>
        <p:blipFill>
          <a:blip r:embed="rId3">
            <a:alphaModFix/>
          </a:blip>
          <a:stretch>
            <a:fillRect/>
          </a:stretch>
        </p:blipFill>
        <p:spPr>
          <a:xfrm>
            <a:off x="1716540" y="763275"/>
            <a:ext cx="8758919" cy="5817150"/>
          </a:xfrm>
          <a:prstGeom prst="rect">
            <a:avLst/>
          </a:prstGeom>
          <a:noFill/>
          <a:ln>
            <a:noFill/>
          </a:ln>
        </p:spPr>
      </p:pic>
      <p:sp>
        <p:nvSpPr>
          <p:cNvPr id="378" name="Google Shape;378;g3893e9e964e_0_17"/>
          <p:cNvSpPr txBox="1"/>
          <p:nvPr/>
        </p:nvSpPr>
        <p:spPr>
          <a:xfrm>
            <a:off x="216540" y="173666"/>
            <a:ext cx="473992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Times New Roman" panose="02020603050405020304" pitchFamily="18" charset="0"/>
                <a:cs typeface="Times New Roman" panose="02020603050405020304" pitchFamily="18" charset="0"/>
              </a:rPr>
              <a:t>Floor Plan of MUL2:</a:t>
            </a:r>
            <a:endParaRPr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3893e9e964e_1_25"/>
          <p:cNvPicPr preferRelativeResize="0"/>
          <p:nvPr/>
        </p:nvPicPr>
        <p:blipFill>
          <a:blip r:embed="rId3">
            <a:alphaModFix/>
          </a:blip>
          <a:stretch>
            <a:fillRect/>
          </a:stretch>
        </p:blipFill>
        <p:spPr>
          <a:xfrm>
            <a:off x="1886375" y="1054744"/>
            <a:ext cx="8419250" cy="4903525"/>
          </a:xfrm>
          <a:prstGeom prst="rect">
            <a:avLst/>
          </a:prstGeom>
          <a:noFill/>
          <a:ln>
            <a:noFill/>
          </a:ln>
        </p:spPr>
      </p:pic>
      <p:sp>
        <p:nvSpPr>
          <p:cNvPr id="384" name="Google Shape;384;g3893e9e964e_1_25"/>
          <p:cNvSpPr txBox="1"/>
          <p:nvPr/>
        </p:nvSpPr>
        <p:spPr>
          <a:xfrm>
            <a:off x="173475" y="92525"/>
            <a:ext cx="4325400" cy="8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Layout of MUL2:</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INVERTER TESTBENCH</a:t>
            </a:r>
            <a:endParaRPr/>
          </a:p>
        </p:txBody>
      </p:sp>
      <p:pic>
        <p:nvPicPr>
          <p:cNvPr id="111" name="Google Shape;111;p5"/>
          <p:cNvPicPr preferRelativeResize="0"/>
          <p:nvPr/>
        </p:nvPicPr>
        <p:blipFill rotWithShape="1">
          <a:blip r:embed="rId3">
            <a:alphaModFix/>
          </a:blip>
          <a:srcRect/>
          <a:stretch/>
        </p:blipFill>
        <p:spPr>
          <a:xfrm>
            <a:off x="2323380" y="1457263"/>
            <a:ext cx="7843050" cy="39434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g3893e9e964e_0_21"/>
          <p:cNvPicPr preferRelativeResize="0"/>
          <p:nvPr/>
        </p:nvPicPr>
        <p:blipFill>
          <a:blip r:embed="rId3">
            <a:alphaModFix/>
          </a:blip>
          <a:stretch>
            <a:fillRect/>
          </a:stretch>
        </p:blipFill>
        <p:spPr>
          <a:xfrm>
            <a:off x="2013588" y="858450"/>
            <a:ext cx="8164824" cy="5458650"/>
          </a:xfrm>
          <a:prstGeom prst="rect">
            <a:avLst/>
          </a:prstGeom>
          <a:noFill/>
          <a:ln>
            <a:noFill/>
          </a:ln>
        </p:spPr>
      </p:pic>
      <p:sp>
        <p:nvSpPr>
          <p:cNvPr id="390" name="Google Shape;390;g3893e9e964e_0_21"/>
          <p:cNvSpPr txBox="1"/>
          <p:nvPr/>
        </p:nvSpPr>
        <p:spPr>
          <a:xfrm>
            <a:off x="354641" y="2331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DRC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g3893e9e964e_0_25"/>
          <p:cNvPicPr preferRelativeResize="0"/>
          <p:nvPr/>
        </p:nvPicPr>
        <p:blipFill>
          <a:blip r:embed="rId3">
            <a:alphaModFix/>
          </a:blip>
          <a:stretch>
            <a:fillRect/>
          </a:stretch>
        </p:blipFill>
        <p:spPr>
          <a:xfrm>
            <a:off x="1014412" y="1315954"/>
            <a:ext cx="10163175" cy="5105400"/>
          </a:xfrm>
          <a:prstGeom prst="rect">
            <a:avLst/>
          </a:prstGeom>
          <a:noFill/>
          <a:ln>
            <a:noFill/>
          </a:ln>
        </p:spPr>
      </p:pic>
      <p:sp>
        <p:nvSpPr>
          <p:cNvPr id="396" name="Google Shape;396;g3893e9e964e_0_25"/>
          <p:cNvSpPr txBox="1"/>
          <p:nvPr/>
        </p:nvSpPr>
        <p:spPr>
          <a:xfrm>
            <a:off x="323825" y="2428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LVS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3893e9e964e_1_45"/>
          <p:cNvSpPr txBox="1"/>
          <p:nvPr/>
        </p:nvSpPr>
        <p:spPr>
          <a:xfrm>
            <a:off x="34700" y="80950"/>
            <a:ext cx="36198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Floor Plan of MUL3:</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402" name="Google Shape;402;g3893e9e964e_1_45"/>
          <p:cNvPicPr preferRelativeResize="0"/>
          <p:nvPr/>
        </p:nvPicPr>
        <p:blipFill>
          <a:blip r:embed="rId3">
            <a:alphaModFix/>
          </a:blip>
          <a:stretch>
            <a:fillRect/>
          </a:stretch>
        </p:blipFill>
        <p:spPr>
          <a:xfrm>
            <a:off x="2537775" y="801386"/>
            <a:ext cx="7116450" cy="5759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3893e9e964e_1_29"/>
          <p:cNvSpPr txBox="1"/>
          <p:nvPr/>
        </p:nvSpPr>
        <p:spPr>
          <a:xfrm>
            <a:off x="311727" y="25173"/>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Layout of MUL3:</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408" name="Google Shape;408;g3893e9e964e_1_29"/>
          <p:cNvPicPr preferRelativeResize="0"/>
          <p:nvPr/>
        </p:nvPicPr>
        <p:blipFill>
          <a:blip r:embed="rId3">
            <a:alphaModFix/>
          </a:blip>
          <a:stretch>
            <a:fillRect/>
          </a:stretch>
        </p:blipFill>
        <p:spPr>
          <a:xfrm>
            <a:off x="1685059" y="640773"/>
            <a:ext cx="8821881" cy="59366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g3893e9e964e_1_33"/>
          <p:cNvPicPr preferRelativeResize="0"/>
          <p:nvPr/>
        </p:nvPicPr>
        <p:blipFill>
          <a:blip r:embed="rId3">
            <a:alphaModFix/>
          </a:blip>
          <a:stretch>
            <a:fillRect/>
          </a:stretch>
        </p:blipFill>
        <p:spPr>
          <a:xfrm>
            <a:off x="1921165" y="612600"/>
            <a:ext cx="8349669" cy="6147954"/>
          </a:xfrm>
          <a:prstGeom prst="rect">
            <a:avLst/>
          </a:prstGeom>
          <a:noFill/>
          <a:ln>
            <a:noFill/>
          </a:ln>
        </p:spPr>
      </p:pic>
      <p:sp>
        <p:nvSpPr>
          <p:cNvPr id="414" name="Google Shape;414;g3893e9e964e_1_33"/>
          <p:cNvSpPr txBox="1"/>
          <p:nvPr/>
        </p:nvSpPr>
        <p:spPr>
          <a:xfrm>
            <a:off x="309550" y="-30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DRC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g3893e9e964e_1_37"/>
          <p:cNvPicPr preferRelativeResize="0"/>
          <p:nvPr/>
        </p:nvPicPr>
        <p:blipFill>
          <a:blip r:embed="rId3">
            <a:alphaModFix/>
          </a:blip>
          <a:stretch>
            <a:fillRect/>
          </a:stretch>
        </p:blipFill>
        <p:spPr>
          <a:xfrm>
            <a:off x="1850508" y="692727"/>
            <a:ext cx="8490983" cy="5863936"/>
          </a:xfrm>
          <a:prstGeom prst="rect">
            <a:avLst/>
          </a:prstGeom>
          <a:noFill/>
          <a:ln>
            <a:noFill/>
          </a:ln>
        </p:spPr>
      </p:pic>
      <p:sp>
        <p:nvSpPr>
          <p:cNvPr id="420" name="Google Shape;420;g3893e9e964e_1_37"/>
          <p:cNvSpPr txBox="1"/>
          <p:nvPr/>
        </p:nvSpPr>
        <p:spPr>
          <a:xfrm>
            <a:off x="339563" y="-30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LVS Check:</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g3893e9e964e_1_41"/>
          <p:cNvPicPr preferRelativeResize="0"/>
          <p:nvPr/>
        </p:nvPicPr>
        <p:blipFill>
          <a:blip r:embed="rId3">
            <a:alphaModFix/>
          </a:blip>
          <a:stretch>
            <a:fillRect/>
          </a:stretch>
        </p:blipFill>
        <p:spPr>
          <a:xfrm>
            <a:off x="1805470" y="464127"/>
            <a:ext cx="8581059" cy="59297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g3893e9e964e_1_81"/>
          <p:cNvPicPr preferRelativeResize="0"/>
          <p:nvPr/>
        </p:nvPicPr>
        <p:blipFill>
          <a:blip r:embed="rId3">
            <a:alphaModFix/>
          </a:blip>
          <a:stretch>
            <a:fillRect/>
          </a:stretch>
        </p:blipFill>
        <p:spPr>
          <a:xfrm>
            <a:off x="1932709" y="844250"/>
            <a:ext cx="8414042" cy="5650068"/>
          </a:xfrm>
          <a:prstGeom prst="rect">
            <a:avLst/>
          </a:prstGeom>
          <a:noFill/>
          <a:ln>
            <a:noFill/>
          </a:ln>
        </p:spPr>
      </p:pic>
      <p:sp>
        <p:nvSpPr>
          <p:cNvPr id="431" name="Google Shape;431;g3893e9e964e_1_81"/>
          <p:cNvSpPr txBox="1"/>
          <p:nvPr/>
        </p:nvSpPr>
        <p:spPr>
          <a:xfrm>
            <a:off x="127225" y="138775"/>
            <a:ext cx="5955900" cy="5678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Times New Roman" panose="02020603050405020304" pitchFamily="18" charset="0"/>
                <a:ea typeface="Calibri"/>
                <a:cs typeface="Times New Roman" panose="02020603050405020304" pitchFamily="18" charset="0"/>
                <a:sym typeface="Calibri"/>
              </a:rPr>
              <a:t>Power Mesh:</a:t>
            </a:r>
            <a:endParaRPr sz="2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38f15a990cc_0_0"/>
          <p:cNvSpPr txBox="1"/>
          <p:nvPr/>
        </p:nvSpPr>
        <p:spPr>
          <a:xfrm>
            <a:off x="1883113" y="228601"/>
            <a:ext cx="8425773" cy="79403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dirty="0">
                <a:solidFill>
                  <a:schemeClr val="dk1"/>
                </a:solidFill>
                <a:latin typeface="Times New Roman" panose="02020603050405020304" pitchFamily="18" charset="0"/>
                <a:ea typeface="Calibri"/>
                <a:cs typeface="Times New Roman" panose="02020603050405020304" pitchFamily="18" charset="0"/>
                <a:sym typeface="Calibri"/>
              </a:rPr>
              <a:t>Learning outcomes from Sahana:</a:t>
            </a:r>
            <a:endParaRPr b="1" dirty="0">
              <a:solidFill>
                <a:schemeClr val="dk1"/>
              </a:solidFill>
              <a:latin typeface="Times New Roman" panose="02020603050405020304" pitchFamily="18" charset="0"/>
              <a:cs typeface="Times New Roman" panose="02020603050405020304" pitchFamily="18" charset="0"/>
            </a:endParaRPr>
          </a:p>
        </p:txBody>
      </p:sp>
      <p:sp>
        <p:nvSpPr>
          <p:cNvPr id="452" name="Google Shape;452;g38f15a990cc_0_0"/>
          <p:cNvSpPr txBox="1"/>
          <p:nvPr/>
        </p:nvSpPr>
        <p:spPr>
          <a:xfrm>
            <a:off x="498600" y="1280198"/>
            <a:ext cx="11194800" cy="3740400"/>
          </a:xfrm>
          <a:prstGeom prst="rect">
            <a:avLst/>
          </a:prstGeom>
          <a:noFill/>
          <a:ln>
            <a:noFill/>
          </a:ln>
        </p:spPr>
        <p:txBody>
          <a:bodyPr spcFirstLastPara="1" wrap="square" lIns="91425" tIns="91425" rIns="91425" bIns="91425" anchor="t" anchorCtr="0">
            <a:spAutoFit/>
          </a:bodyPr>
          <a:lstStyle/>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As the team lead, I developed valuable management and coordination skills. </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I learned the importance of optimizing floorplans through multiple iterations to ease placement and routing. </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Encountering various errors improved our problem-solving abilities and understanding of design issues. </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I also gained knowledge about </a:t>
            </a:r>
            <a:r>
              <a:rPr lang="en-US" sz="2100" dirty="0" err="1">
                <a:solidFill>
                  <a:srgbClr val="222222"/>
                </a:solidFill>
                <a:highlight>
                  <a:srgbClr val="FFFFFF"/>
                </a:highlight>
                <a:latin typeface="Times New Roman" panose="02020603050405020304" pitchFamily="18" charset="0"/>
                <a:cs typeface="Times New Roman" panose="02020603050405020304" pitchFamily="18" charset="0"/>
              </a:rPr>
              <a:t>decaps</a:t>
            </a: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 fillers, and the benefit of frequent DRC checks to minimize final errors. </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Overall, leading the team was a valuable experience. It enhanced my teamwork and coordination skills while making the learning process enjoyable. </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a:p>
            <a:pPr marL="457200" lvl="0" indent="-361950" algn="just" rtl="0">
              <a:spcBef>
                <a:spcPts val="0"/>
              </a:spcBef>
              <a:spcAft>
                <a:spcPts val="0"/>
              </a:spcAft>
              <a:buClr>
                <a:srgbClr val="222222"/>
              </a:buClr>
              <a:buSzPts val="2100"/>
              <a:buAutoNum type="arabicPeriod"/>
            </a:pPr>
            <a:r>
              <a:rPr lang="en-US" sz="2100" dirty="0">
                <a:solidFill>
                  <a:srgbClr val="222222"/>
                </a:solidFill>
                <a:highlight>
                  <a:srgbClr val="FFFFFF"/>
                </a:highlight>
                <a:latin typeface="Times New Roman" panose="02020603050405020304" pitchFamily="18" charset="0"/>
                <a:cs typeface="Times New Roman" panose="02020603050405020304" pitchFamily="18" charset="0"/>
              </a:rPr>
              <a:t>Together, we identified and resolved different types of errors through effective communication and collaboration.</a:t>
            </a:r>
            <a:endParaRPr sz="2100" dirty="0">
              <a:solidFill>
                <a:srgbClr val="222222"/>
              </a:solidFill>
              <a:highlight>
                <a:srgbClr val="FF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3893e9e964e_1_86"/>
          <p:cNvSpPr txBox="1"/>
          <p:nvPr/>
        </p:nvSpPr>
        <p:spPr>
          <a:xfrm>
            <a:off x="608353" y="1289968"/>
            <a:ext cx="10940400" cy="4278064"/>
          </a:xfrm>
          <a:prstGeom prst="rect">
            <a:avLst/>
          </a:prstGeom>
          <a:noFill/>
          <a:ln>
            <a:noFill/>
          </a:ln>
        </p:spPr>
        <p:txBody>
          <a:bodyPr spcFirstLastPara="1" wrap="square" lIns="91425" tIns="91425" rIns="91425" bIns="91425" anchor="t" anchorCtr="0">
            <a:spAutoFit/>
          </a:bodyPr>
          <a:lstStyle/>
          <a:p>
            <a:pPr marL="457200" lvl="0" indent="-457200" algn="just" rtl="0">
              <a:spcBef>
                <a:spcPts val="0"/>
              </a:spcBef>
              <a:spcAft>
                <a:spcPts val="0"/>
              </a:spcAft>
              <a:buFont typeface="+mj-lt"/>
              <a:buAutoNum type="arabicPeriod"/>
            </a:pPr>
            <a:r>
              <a:rPr lang="en-US" sz="1900" dirty="0">
                <a:latin typeface="Times New Roman" panose="02020603050405020304" pitchFamily="18" charset="0"/>
                <a:cs typeface="Times New Roman" panose="02020603050405020304" pitchFamily="18" charset="0"/>
              </a:rPr>
              <a:t>We divided the main block into sub-blocks — Half Adder, Full Adder, and Mul2. I focused on Mul2 to understand its functionality, role in Mul3, and how it reduces circuit complexity. Then I studied the main block (Mul3), prepared its truth table, and learned why Y4 remains zero while the last two outputs are 1.</a:t>
            </a: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r>
              <a:rPr lang="en-US" sz="1900" dirty="0">
                <a:latin typeface="Times New Roman" panose="02020603050405020304" pitchFamily="18" charset="0"/>
                <a:cs typeface="Times New Roman" panose="02020603050405020304" pitchFamily="18" charset="0"/>
              </a:rPr>
              <a:t>After schematic and simulation, I performed delay, PVT, and current analysis, identifying the longest delay paths. During </a:t>
            </a:r>
            <a:r>
              <a:rPr lang="en-US" sz="1900" dirty="0" err="1">
                <a:latin typeface="Times New Roman" panose="02020603050405020304" pitchFamily="18" charset="0"/>
                <a:cs typeface="Times New Roman" panose="02020603050405020304" pitchFamily="18" charset="0"/>
              </a:rPr>
              <a:t>floorplanning</a:t>
            </a:r>
            <a:r>
              <a:rPr lang="en-US" sz="1900" dirty="0">
                <a:latin typeface="Times New Roman" panose="02020603050405020304" pitchFamily="18" charset="0"/>
                <a:cs typeface="Times New Roman" panose="02020603050405020304" pitchFamily="18" charset="0"/>
              </a:rPr>
              <a:t>, I learned about schematic–layout connectivity (XL) and “Generate from Source.” I completed the Mul2 layout, created a stick diagram for XOR3, and with Roopa, handled routing challenges to minimize Metal2 usage.</a:t>
            </a: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endParaRPr lang="en-US"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r>
              <a:rPr lang="en-US" sz="1900" dirty="0">
                <a:latin typeface="Times New Roman" panose="02020603050405020304" pitchFamily="18" charset="0"/>
                <a:cs typeface="Times New Roman" panose="02020603050405020304" pitchFamily="18" charset="0"/>
              </a:rPr>
              <a:t>I designed </a:t>
            </a:r>
            <a:r>
              <a:rPr lang="en-US" sz="1900" dirty="0" err="1">
                <a:latin typeface="Times New Roman" panose="02020603050405020304" pitchFamily="18" charset="0"/>
                <a:cs typeface="Times New Roman" panose="02020603050405020304" pitchFamily="18" charset="0"/>
              </a:rPr>
              <a:t>Decap</a:t>
            </a:r>
            <a:r>
              <a:rPr lang="en-US" sz="1900" dirty="0">
                <a:latin typeface="Times New Roman" panose="02020603050405020304" pitchFamily="18" charset="0"/>
                <a:cs typeface="Times New Roman" panose="02020603050405020304" pitchFamily="18" charset="0"/>
              </a:rPr>
              <a:t> and filler cells and understood their importance in layout design. For the main MUL3 layout, our team worked together, cleared DRC errors, and solved LVS issues caused by missing tap cells.</a:t>
            </a: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r>
              <a:rPr lang="en-US" sz="1900" dirty="0">
                <a:latin typeface="Times New Roman" panose="02020603050405020304" pitchFamily="18" charset="0"/>
                <a:cs typeface="Times New Roman" panose="02020603050405020304" pitchFamily="18" charset="0"/>
              </a:rPr>
              <a:t>This project gave me strong practical knowledge of circuit design, layout creation, and verification</a:t>
            </a:r>
            <a:endParaRPr sz="1900" dirty="0">
              <a:latin typeface="Times New Roman" panose="02020603050405020304" pitchFamily="18" charset="0"/>
              <a:cs typeface="Times New Roman" panose="02020603050405020304" pitchFamily="18" charset="0"/>
            </a:endParaRPr>
          </a:p>
          <a:p>
            <a:pPr marL="457200" lvl="0" indent="-457200" algn="just" rtl="0">
              <a:spcBef>
                <a:spcPts val="0"/>
              </a:spcBef>
              <a:spcAft>
                <a:spcPts val="0"/>
              </a:spcAft>
              <a:buFont typeface="+mj-lt"/>
              <a:buAutoNum type="arabicPeriod"/>
            </a:pPr>
            <a:endParaRPr sz="1900" dirty="0">
              <a:latin typeface="Times New Roman" panose="02020603050405020304" pitchFamily="18" charset="0"/>
              <a:cs typeface="Times New Roman" panose="02020603050405020304" pitchFamily="18" charset="0"/>
            </a:endParaRPr>
          </a:p>
        </p:txBody>
      </p:sp>
      <p:sp>
        <p:nvSpPr>
          <p:cNvPr id="458" name="Google Shape;458;g3893e9e964e_1_86"/>
          <p:cNvSpPr txBox="1"/>
          <p:nvPr/>
        </p:nvSpPr>
        <p:spPr>
          <a:xfrm>
            <a:off x="1773253" y="206992"/>
            <a:ext cx="8645494" cy="79403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dirty="0">
                <a:solidFill>
                  <a:schemeClr val="dk1"/>
                </a:solidFill>
                <a:latin typeface="Times New Roman" panose="02020603050405020304" pitchFamily="18" charset="0"/>
                <a:ea typeface="Calibri"/>
                <a:cs typeface="Times New Roman" panose="02020603050405020304" pitchFamily="18" charset="0"/>
                <a:sym typeface="Calibri"/>
              </a:rPr>
              <a:t>Learning outcomes from Sanika:</a:t>
            </a:r>
            <a:endParaRPr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p:nvPr/>
        </p:nvSpPr>
        <p:spPr>
          <a:xfrm>
            <a:off x="820882" y="28147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INVERTER SIMULATIONS</a:t>
            </a:r>
            <a:endParaRPr/>
          </a:p>
        </p:txBody>
      </p:sp>
      <p:pic>
        <p:nvPicPr>
          <p:cNvPr id="117" name="Google Shape;117;p6"/>
          <p:cNvPicPr preferRelativeResize="0"/>
          <p:nvPr/>
        </p:nvPicPr>
        <p:blipFill rotWithShape="1">
          <a:blip r:embed="rId3">
            <a:alphaModFix/>
          </a:blip>
          <a:srcRect/>
          <a:stretch/>
        </p:blipFill>
        <p:spPr>
          <a:xfrm>
            <a:off x="1291608" y="1128392"/>
            <a:ext cx="9608784" cy="51738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3893e9e964e_1_89"/>
          <p:cNvSpPr txBox="1">
            <a:spLocks noGrp="1"/>
          </p:cNvSpPr>
          <p:nvPr>
            <p:ph type="title"/>
          </p:nvPr>
        </p:nvSpPr>
        <p:spPr>
          <a:xfrm>
            <a:off x="415600" y="228600"/>
            <a:ext cx="11360700" cy="997527"/>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Learning outcomes from Roopa:</a:t>
            </a:r>
            <a:endParaRPr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b="1" dirty="0">
              <a:latin typeface="Times New Roman" panose="02020603050405020304" pitchFamily="18" charset="0"/>
              <a:cs typeface="Times New Roman" panose="02020603050405020304" pitchFamily="18" charset="0"/>
            </a:endParaRPr>
          </a:p>
        </p:txBody>
      </p:sp>
      <p:sp>
        <p:nvSpPr>
          <p:cNvPr id="464" name="Google Shape;464;g3893e9e964e_1_89"/>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p>
            <a:pPr marL="457200" lvl="0" indent="-361950" algn="just" rtl="0">
              <a:spcBef>
                <a:spcPts val="1000"/>
              </a:spcBef>
              <a:spcAft>
                <a:spcPts val="0"/>
              </a:spcAft>
              <a:buSzPts val="2100"/>
              <a:buAutoNum type="arabicPeriod"/>
            </a:pPr>
            <a:r>
              <a:rPr lang="en-US" sz="2100" dirty="0">
                <a:latin typeface="Times New Roman" panose="02020603050405020304" pitchFamily="18" charset="0"/>
                <a:cs typeface="Times New Roman" panose="02020603050405020304" pitchFamily="18" charset="0"/>
              </a:rPr>
              <a:t>I learned what is </a:t>
            </a:r>
            <a:r>
              <a:rPr lang="en-US" sz="2100" dirty="0" err="1">
                <a:latin typeface="Times New Roman" panose="02020603050405020304" pitchFamily="18" charset="0"/>
                <a:cs typeface="Times New Roman" panose="02020603050405020304" pitchFamily="18" charset="0"/>
              </a:rPr>
              <a:t>floorplanning</a:t>
            </a:r>
            <a:r>
              <a:rPr lang="en-US" sz="2100" dirty="0">
                <a:latin typeface="Times New Roman" panose="02020603050405020304" pitchFamily="18" charset="0"/>
                <a:cs typeface="Times New Roman" panose="02020603050405020304" pitchFamily="18" charset="0"/>
              </a:rPr>
              <a:t> how to do </a:t>
            </a:r>
            <a:r>
              <a:rPr lang="en-US" sz="2100" dirty="0" err="1">
                <a:latin typeface="Times New Roman" panose="02020603050405020304" pitchFamily="18" charset="0"/>
                <a:cs typeface="Times New Roman" panose="02020603050405020304" pitchFamily="18" charset="0"/>
              </a:rPr>
              <a:t>floorplanning</a:t>
            </a:r>
            <a:r>
              <a:rPr lang="en-US" sz="2100" dirty="0">
                <a:latin typeface="Times New Roman" panose="02020603050405020304" pitchFamily="18" charset="0"/>
                <a:cs typeface="Times New Roman" panose="02020603050405020304" pitchFamily="18" charset="0"/>
              </a:rPr>
              <a:t>, How it eases further steps in layout.</a:t>
            </a:r>
            <a:endParaRPr sz="2100" dirty="0">
              <a:latin typeface="Times New Roman" panose="02020603050405020304" pitchFamily="18" charset="0"/>
              <a:cs typeface="Times New Roman" panose="02020603050405020304" pitchFamily="18" charset="0"/>
            </a:endParaRPr>
          </a:p>
          <a:p>
            <a:pPr marL="914400" lvl="0" indent="-457200" algn="just" rtl="0">
              <a:spcBef>
                <a:spcPts val="1000"/>
              </a:spcBef>
              <a:spcAft>
                <a:spcPts val="0"/>
              </a:spcAft>
              <a:buFont typeface="+mj-lt"/>
              <a:buAutoNum type="arabicPeriod"/>
            </a:pPr>
            <a:endParaRPr sz="2100" dirty="0">
              <a:latin typeface="Times New Roman" panose="02020603050405020304" pitchFamily="18" charset="0"/>
              <a:cs typeface="Times New Roman" panose="02020603050405020304" pitchFamily="18" charset="0"/>
            </a:endParaRPr>
          </a:p>
          <a:p>
            <a:pPr marL="457200" lvl="0" indent="-361950" algn="just" rtl="0">
              <a:spcBef>
                <a:spcPts val="1000"/>
              </a:spcBef>
              <a:spcAft>
                <a:spcPts val="0"/>
              </a:spcAft>
              <a:buSzPts val="2100"/>
              <a:buAutoNum type="arabicPeriod"/>
            </a:pPr>
            <a:r>
              <a:rPr lang="en-US" sz="2100" dirty="0">
                <a:latin typeface="Times New Roman" panose="02020603050405020304" pitchFamily="18" charset="0"/>
                <a:cs typeface="Times New Roman" panose="02020603050405020304" pitchFamily="18" charset="0"/>
              </a:rPr>
              <a:t>I learned placement of devices, How to do it and why is it important.</a:t>
            </a:r>
            <a:endParaRPr sz="2100" dirty="0">
              <a:latin typeface="Times New Roman" panose="02020603050405020304" pitchFamily="18" charset="0"/>
              <a:cs typeface="Times New Roman" panose="02020603050405020304" pitchFamily="18" charset="0"/>
            </a:endParaRPr>
          </a:p>
          <a:p>
            <a:pPr lvl="0" indent="-457200" algn="just" rtl="0">
              <a:spcBef>
                <a:spcPts val="1000"/>
              </a:spcBef>
              <a:spcAft>
                <a:spcPts val="0"/>
              </a:spcAft>
              <a:buFont typeface="+mj-lt"/>
              <a:buAutoNum type="arabicPeriod"/>
            </a:pPr>
            <a:endParaRPr sz="2100" dirty="0">
              <a:latin typeface="Times New Roman" panose="02020603050405020304" pitchFamily="18" charset="0"/>
              <a:cs typeface="Times New Roman" panose="02020603050405020304" pitchFamily="18" charset="0"/>
            </a:endParaRPr>
          </a:p>
          <a:p>
            <a:pPr marL="457200" lvl="0" indent="-361950" algn="just" rtl="0">
              <a:spcBef>
                <a:spcPts val="1000"/>
              </a:spcBef>
              <a:spcAft>
                <a:spcPts val="0"/>
              </a:spcAft>
              <a:buSzPts val="2100"/>
              <a:buAutoNum type="arabicPeriod"/>
            </a:pPr>
            <a:r>
              <a:rPr lang="en-US" sz="2100" dirty="0">
                <a:latin typeface="Times New Roman" panose="02020603050405020304" pitchFamily="18" charset="0"/>
                <a:cs typeface="Times New Roman" panose="02020603050405020304" pitchFamily="18" charset="0"/>
              </a:rPr>
              <a:t>Learned what is power planning and how to do it and how it affects it for layout.</a:t>
            </a:r>
            <a:endParaRPr sz="2100" dirty="0">
              <a:latin typeface="Times New Roman" panose="02020603050405020304" pitchFamily="18" charset="0"/>
              <a:cs typeface="Times New Roman" panose="02020603050405020304" pitchFamily="18" charset="0"/>
            </a:endParaRPr>
          </a:p>
          <a:p>
            <a:pPr lvl="0" indent="-457200" algn="just" rtl="0">
              <a:spcBef>
                <a:spcPts val="1000"/>
              </a:spcBef>
              <a:spcAft>
                <a:spcPts val="0"/>
              </a:spcAft>
              <a:buFont typeface="+mj-lt"/>
              <a:buAutoNum type="arabicPeriod"/>
            </a:pPr>
            <a:endParaRPr sz="2100" dirty="0">
              <a:latin typeface="Times New Roman" panose="02020603050405020304" pitchFamily="18" charset="0"/>
              <a:cs typeface="Times New Roman" panose="02020603050405020304" pitchFamily="18" charset="0"/>
            </a:endParaRPr>
          </a:p>
          <a:p>
            <a:pPr marL="457200" lvl="0" indent="-361950" algn="just" rtl="0">
              <a:spcBef>
                <a:spcPts val="1000"/>
              </a:spcBef>
              <a:spcAft>
                <a:spcPts val="0"/>
              </a:spcAft>
              <a:buSzPts val="2100"/>
              <a:buAutoNum type="arabicPeriod"/>
            </a:pPr>
            <a:r>
              <a:rPr lang="en-US" sz="2100" dirty="0">
                <a:latin typeface="Times New Roman" panose="02020603050405020304" pitchFamily="18" charset="0"/>
                <a:cs typeface="Times New Roman" panose="02020603050405020304" pitchFamily="18" charset="0"/>
              </a:rPr>
              <a:t>Our project is MUL3, I learned what is MUL3, how  it  works and  it’s functionality, where it is used.</a:t>
            </a:r>
            <a:endParaRPr sz="2100" dirty="0">
              <a:latin typeface="Times New Roman" panose="02020603050405020304" pitchFamily="18" charset="0"/>
              <a:cs typeface="Times New Roman" panose="02020603050405020304" pitchFamily="18" charset="0"/>
            </a:endParaRPr>
          </a:p>
          <a:p>
            <a:pPr marL="457200" lvl="0" indent="0" algn="just" rtl="0">
              <a:spcBef>
                <a:spcPts val="1000"/>
              </a:spcBef>
              <a:spcAft>
                <a:spcPts val="0"/>
              </a:spcAft>
              <a:buNone/>
            </a:pPr>
            <a:endParaRPr sz="2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38f15a990cc_0_29"/>
          <p:cNvSpPr txBox="1">
            <a:spLocks noGrp="1"/>
          </p:cNvSpPr>
          <p:nvPr>
            <p:ph type="title"/>
          </p:nvPr>
        </p:nvSpPr>
        <p:spPr>
          <a:xfrm>
            <a:off x="415650" y="2348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Challenges Faced:</a:t>
            </a:r>
            <a:endParaRPr b="1" dirty="0">
              <a:latin typeface="Times New Roman" panose="02020603050405020304" pitchFamily="18" charset="0"/>
              <a:cs typeface="Times New Roman" panose="02020603050405020304" pitchFamily="18" charset="0"/>
            </a:endParaRPr>
          </a:p>
        </p:txBody>
      </p:sp>
      <p:sp>
        <p:nvSpPr>
          <p:cNvPr id="470" name="Google Shape;470;g38f15a990cc_0_29"/>
          <p:cNvSpPr txBox="1"/>
          <p:nvPr/>
        </p:nvSpPr>
        <p:spPr>
          <a:xfrm>
            <a:off x="717025" y="1260575"/>
            <a:ext cx="10142700" cy="255451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200" dirty="0">
                <a:solidFill>
                  <a:srgbClr val="222222"/>
                </a:solidFill>
                <a:highlight>
                  <a:srgbClr val="FFFFFF"/>
                </a:highlight>
                <a:latin typeface="Times New Roman" panose="02020603050405020304" pitchFamily="18" charset="0"/>
                <a:cs typeface="Times New Roman" panose="02020603050405020304" pitchFamily="18" charset="0"/>
              </a:rPr>
              <a:t>Initially, we worked on the functionality and design of the </a:t>
            </a:r>
            <a:r>
              <a:rPr lang="en-US" sz="2200" dirty="0" err="1">
                <a:solidFill>
                  <a:srgbClr val="222222"/>
                </a:solidFill>
                <a:highlight>
                  <a:srgbClr val="FFFFFF"/>
                </a:highlight>
                <a:latin typeface="Times New Roman" panose="02020603050405020304" pitchFamily="18" charset="0"/>
                <a:cs typeface="Times New Roman" panose="02020603050405020304" pitchFamily="18" charset="0"/>
              </a:rPr>
              <a:t>decap</a:t>
            </a:r>
            <a:r>
              <a:rPr lang="en-US" sz="2200" dirty="0">
                <a:solidFill>
                  <a:srgbClr val="222222"/>
                </a:solidFill>
                <a:highlight>
                  <a:srgbClr val="FFFFFF"/>
                </a:highlight>
                <a:latin typeface="Times New Roman" panose="02020603050405020304" pitchFamily="18" charset="0"/>
                <a:cs typeface="Times New Roman" panose="02020603050405020304" pitchFamily="18" charset="0"/>
              </a:rPr>
              <a:t> cell, followed by editing the layout template as per the project requirements. Later, we realized that </a:t>
            </a:r>
            <a:r>
              <a:rPr lang="en-US" sz="2200" dirty="0" err="1">
                <a:solidFill>
                  <a:srgbClr val="222222"/>
                </a:solidFill>
                <a:highlight>
                  <a:srgbClr val="FFFFFF"/>
                </a:highlight>
                <a:latin typeface="Times New Roman" panose="02020603050405020304" pitchFamily="18" charset="0"/>
                <a:cs typeface="Times New Roman" panose="02020603050405020304" pitchFamily="18" charset="0"/>
              </a:rPr>
              <a:t>tapcells</a:t>
            </a:r>
            <a:r>
              <a:rPr lang="en-US" sz="2200" dirty="0">
                <a:solidFill>
                  <a:srgbClr val="222222"/>
                </a:solidFill>
                <a:highlight>
                  <a:srgbClr val="FFFFFF"/>
                </a:highlight>
                <a:latin typeface="Times New Roman" panose="02020603050405020304" pitchFamily="18" charset="0"/>
                <a:cs typeface="Times New Roman" panose="02020603050405020304" pitchFamily="18" charset="0"/>
              </a:rPr>
              <a:t> were not placed in the bottom row, which caused VSS connectivity errors during LVS. To resolve this issue, we had to add </a:t>
            </a:r>
            <a:r>
              <a:rPr lang="en-US" sz="2200" dirty="0" err="1">
                <a:solidFill>
                  <a:srgbClr val="222222"/>
                </a:solidFill>
                <a:highlight>
                  <a:srgbClr val="FFFFFF"/>
                </a:highlight>
                <a:latin typeface="Times New Roman" panose="02020603050405020304" pitchFamily="18" charset="0"/>
                <a:cs typeface="Times New Roman" panose="02020603050405020304" pitchFamily="18" charset="0"/>
              </a:rPr>
              <a:t>tapcells</a:t>
            </a:r>
            <a:r>
              <a:rPr lang="en-US" sz="2200" dirty="0">
                <a:solidFill>
                  <a:srgbClr val="222222"/>
                </a:solidFill>
                <a:highlight>
                  <a:srgbClr val="FFFFFF"/>
                </a:highlight>
                <a:latin typeface="Times New Roman" panose="02020603050405020304" pitchFamily="18" charset="0"/>
                <a:cs typeface="Times New Roman" panose="02020603050405020304" pitchFamily="18" charset="0"/>
              </a:rPr>
              <a:t> properly, which led to an increase in the overall block area and required us to modify the floorplan accordingly. These adjustments and corrections were among the key challenges our team faced during the project.</a:t>
            </a:r>
            <a:endParaRPr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p:nvPr/>
        </p:nvSpPr>
        <p:spPr>
          <a:xfrm>
            <a:off x="701040" y="2611120"/>
            <a:ext cx="10708640"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a:solidFill>
                  <a:schemeClr val="dk1"/>
                </a:solidFill>
                <a:latin typeface="Times New Roman"/>
                <a:ea typeface="Times New Roman"/>
                <a:cs typeface="Times New Roman"/>
                <a:sym typeface="Times New Roman"/>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AND SCHEMATIC</a:t>
            </a:r>
            <a:endParaRPr/>
          </a:p>
        </p:txBody>
      </p:sp>
      <p:pic>
        <p:nvPicPr>
          <p:cNvPr id="123" name="Google Shape;123;p7"/>
          <p:cNvPicPr preferRelativeResize="0"/>
          <p:nvPr/>
        </p:nvPicPr>
        <p:blipFill rotWithShape="1">
          <a:blip r:embed="rId3">
            <a:alphaModFix/>
          </a:blip>
          <a:srcRect/>
          <a:stretch/>
        </p:blipFill>
        <p:spPr>
          <a:xfrm>
            <a:off x="529936" y="1507112"/>
            <a:ext cx="7696200" cy="4010025"/>
          </a:xfrm>
          <a:prstGeom prst="rect">
            <a:avLst/>
          </a:prstGeom>
          <a:noFill/>
          <a:ln>
            <a:noFill/>
          </a:ln>
        </p:spPr>
      </p:pic>
      <p:pic>
        <p:nvPicPr>
          <p:cNvPr id="124" name="Google Shape;124;p7"/>
          <p:cNvPicPr preferRelativeResize="0"/>
          <p:nvPr/>
        </p:nvPicPr>
        <p:blipFill rotWithShape="1">
          <a:blip r:embed="rId4">
            <a:alphaModFix/>
          </a:blip>
          <a:srcRect/>
          <a:stretch/>
        </p:blipFill>
        <p:spPr>
          <a:xfrm>
            <a:off x="8451325" y="1620978"/>
            <a:ext cx="3439958" cy="37822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AND TESTBENCH</a:t>
            </a:r>
            <a:endParaRPr/>
          </a:p>
        </p:txBody>
      </p:sp>
      <p:pic>
        <p:nvPicPr>
          <p:cNvPr id="130" name="Google Shape;130;p8"/>
          <p:cNvPicPr preferRelativeResize="0"/>
          <p:nvPr/>
        </p:nvPicPr>
        <p:blipFill rotWithShape="1">
          <a:blip r:embed="rId3">
            <a:alphaModFix/>
          </a:blip>
          <a:srcRect/>
          <a:stretch/>
        </p:blipFill>
        <p:spPr>
          <a:xfrm>
            <a:off x="2595562" y="1109662"/>
            <a:ext cx="7000875" cy="463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9"/>
          <p:cNvSpPr txBox="1"/>
          <p:nvPr/>
        </p:nvSpPr>
        <p:spPr>
          <a:xfrm>
            <a:off x="820882" y="322118"/>
            <a:ext cx="105502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AND SIMULATIONS</a:t>
            </a:r>
            <a:endParaRPr/>
          </a:p>
        </p:txBody>
      </p:sp>
      <p:pic>
        <p:nvPicPr>
          <p:cNvPr id="136" name="Google Shape;136;p9"/>
          <p:cNvPicPr preferRelativeResize="0"/>
          <p:nvPr/>
        </p:nvPicPr>
        <p:blipFill rotWithShape="1">
          <a:blip r:embed="rId3">
            <a:alphaModFix/>
          </a:blip>
          <a:srcRect/>
          <a:stretch/>
        </p:blipFill>
        <p:spPr>
          <a:xfrm>
            <a:off x="1500188" y="845338"/>
            <a:ext cx="9191623" cy="569176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885</Words>
  <Application>Microsoft Office PowerPoint</Application>
  <PresentationFormat>Widescreen</PresentationFormat>
  <Paragraphs>203</Paragraphs>
  <Slides>62</Slides>
  <Notes>62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Learning outcomes from Roopa: </vt:lpstr>
      <vt:lpstr>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Sahana Kori</dc:creator>
  <cp:lastModifiedBy>Sahana Kori</cp:lastModifiedBy>
  <cp:revision>1</cp:revision>
  <dcterms:created xsi:type="dcterms:W3CDTF">2025-09-21T11:42:34Z</dcterms:created>
  <dcterms:modified xsi:type="dcterms:W3CDTF">2025-11-08T11:05:05Z</dcterms:modified>
</cp:coreProperties>
</file>